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6" r:id="rId8"/>
    <p:sldId id="263" r:id="rId9"/>
    <p:sldId id="264" r:id="rId10"/>
    <p:sldId id="265" r:id="rId11"/>
    <p:sldId id="267" r:id="rId12"/>
    <p:sldId id="268" r:id="rId13"/>
    <p:sldId id="270" r:id="rId14"/>
    <p:sldId id="269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0147EA-A933-4EFF-968E-E907123EF7C9}" v="6" dt="2021-02-08T07:38:16.186"/>
    <p1510:client id="{B2F5940D-1FDA-4007-949F-1B1812F1533F}" v="5142" dt="2021-02-07T20:58:50.3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jetanwatola20" userId="S::kajetanwatola20@sp46bytom10.onmicrosoft.com::181b2373-2ba4-4798-ae69-8bef4afa09ff" providerId="AD" clId="Web-{A20147EA-A933-4EFF-968E-E907123EF7C9}"/>
    <pc:docChg chg="modSld">
      <pc:chgData name="kajetanwatola20" userId="S::kajetanwatola20@sp46bytom10.onmicrosoft.com::181b2373-2ba4-4798-ae69-8bef4afa09ff" providerId="AD" clId="Web-{A20147EA-A933-4EFF-968E-E907123EF7C9}" dt="2021-02-08T07:38:16.186" v="2" actId="20577"/>
      <pc:docMkLst>
        <pc:docMk/>
      </pc:docMkLst>
      <pc:sldChg chg="modSp">
        <pc:chgData name="kajetanwatola20" userId="S::kajetanwatola20@sp46bytom10.onmicrosoft.com::181b2373-2ba4-4798-ae69-8bef4afa09ff" providerId="AD" clId="Web-{A20147EA-A933-4EFF-968E-E907123EF7C9}" dt="2021-02-08T07:38:16.186" v="2" actId="20577"/>
        <pc:sldMkLst>
          <pc:docMk/>
          <pc:sldMk cId="3449916450" sldId="270"/>
        </pc:sldMkLst>
        <pc:spChg chg="mod">
          <ac:chgData name="kajetanwatola20" userId="S::kajetanwatola20@sp46bytom10.onmicrosoft.com::181b2373-2ba4-4798-ae69-8bef4afa09ff" providerId="AD" clId="Web-{A20147EA-A933-4EFF-968E-E907123EF7C9}" dt="2021-02-08T07:38:16.186" v="2" actId="20577"/>
          <ac:spMkLst>
            <pc:docMk/>
            <pc:sldMk cId="3449916450" sldId="270"/>
            <ac:spMk id="3" creationId="{8A279AB3-2CA5-4545-A327-1E60BA46037F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7512E3-DC05-4B03-8BD4-789A66441FA9}" type="doc">
      <dgm:prSet loTypeId="urn:microsoft.com/office/officeart/2005/8/layout/default" loCatId="list" qsTypeId="urn:microsoft.com/office/officeart/2005/8/quickstyle/simple2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073EF62-590F-42A8-81CB-30411F58EC80}">
      <dgm:prSet/>
      <dgm:spPr/>
      <dgm:t>
        <a:bodyPr/>
        <a:lstStyle/>
        <a:p>
          <a:r>
            <a:rPr lang="pl-PL"/>
            <a:t>ZDOBYWANIE I POSZERZANIE WIEDZY</a:t>
          </a:r>
          <a:endParaRPr lang="en-US"/>
        </a:p>
      </dgm:t>
    </dgm:pt>
    <dgm:pt modelId="{AC415E5C-8926-4E43-829F-0B660E7D7406}" type="parTrans" cxnId="{46057F90-EE6A-43CA-A392-DDB177617BD1}">
      <dgm:prSet/>
      <dgm:spPr/>
      <dgm:t>
        <a:bodyPr/>
        <a:lstStyle/>
        <a:p>
          <a:endParaRPr lang="en-US"/>
        </a:p>
      </dgm:t>
    </dgm:pt>
    <dgm:pt modelId="{6CFE8D95-47E0-4A02-876A-151CAED91880}" type="sibTrans" cxnId="{46057F90-EE6A-43CA-A392-DDB177617BD1}">
      <dgm:prSet/>
      <dgm:spPr/>
      <dgm:t>
        <a:bodyPr/>
        <a:lstStyle/>
        <a:p>
          <a:endParaRPr lang="en-US"/>
        </a:p>
      </dgm:t>
    </dgm:pt>
    <dgm:pt modelId="{AA9A9DD1-C92C-4B93-9D35-F46DD7D500F0}">
      <dgm:prSet/>
      <dgm:spPr/>
      <dgm:t>
        <a:bodyPr/>
        <a:lstStyle/>
        <a:p>
          <a:r>
            <a:rPr lang="pl-PL"/>
            <a:t>ROZWIJANIE ZAINTERESOWAŃ</a:t>
          </a:r>
          <a:endParaRPr lang="en-US"/>
        </a:p>
      </dgm:t>
    </dgm:pt>
    <dgm:pt modelId="{89859931-80AC-41F5-A88C-71DB2EC19BEC}" type="parTrans" cxnId="{CEF62B16-FD3C-44D5-9673-0D24862D5B43}">
      <dgm:prSet/>
      <dgm:spPr/>
      <dgm:t>
        <a:bodyPr/>
        <a:lstStyle/>
        <a:p>
          <a:endParaRPr lang="en-US"/>
        </a:p>
      </dgm:t>
    </dgm:pt>
    <dgm:pt modelId="{2B53D4E8-201B-4A0F-A48F-E7D5A626D314}" type="sibTrans" cxnId="{CEF62B16-FD3C-44D5-9673-0D24862D5B43}">
      <dgm:prSet/>
      <dgm:spPr/>
      <dgm:t>
        <a:bodyPr/>
        <a:lstStyle/>
        <a:p>
          <a:endParaRPr lang="en-US"/>
        </a:p>
      </dgm:t>
    </dgm:pt>
    <dgm:pt modelId="{98B1A1A1-54F4-4355-9985-A6E99D606624}">
      <dgm:prSet/>
      <dgm:spPr/>
      <dgm:t>
        <a:bodyPr/>
        <a:lstStyle/>
        <a:p>
          <a:r>
            <a:rPr lang="pl-PL"/>
            <a:t>ŁATWY DOSTĘP DO INFORMACJI</a:t>
          </a:r>
          <a:endParaRPr lang="en-US"/>
        </a:p>
      </dgm:t>
    </dgm:pt>
    <dgm:pt modelId="{2BBB8F0A-C4E2-43E1-B353-0DDDDC664C80}" type="parTrans" cxnId="{29EFC33B-FECF-446E-86ED-E1B8FB4E814F}">
      <dgm:prSet/>
      <dgm:spPr/>
      <dgm:t>
        <a:bodyPr/>
        <a:lstStyle/>
        <a:p>
          <a:endParaRPr lang="en-US"/>
        </a:p>
      </dgm:t>
    </dgm:pt>
    <dgm:pt modelId="{A3331F90-7057-4003-B2F1-57367C124263}" type="sibTrans" cxnId="{29EFC33B-FECF-446E-86ED-E1B8FB4E814F}">
      <dgm:prSet/>
      <dgm:spPr/>
      <dgm:t>
        <a:bodyPr/>
        <a:lstStyle/>
        <a:p>
          <a:endParaRPr lang="en-US"/>
        </a:p>
      </dgm:t>
    </dgm:pt>
    <dgm:pt modelId="{CA820162-8504-4111-911D-500793FF8DBD}">
      <dgm:prSet/>
      <dgm:spPr/>
      <dgm:t>
        <a:bodyPr/>
        <a:lstStyle/>
        <a:p>
          <a:r>
            <a:rPr lang="pl-PL"/>
            <a:t>PREZENTACJA SWOJEJ TWÓRCZOŚCI</a:t>
          </a:r>
          <a:endParaRPr lang="en-US"/>
        </a:p>
      </dgm:t>
    </dgm:pt>
    <dgm:pt modelId="{5E149B11-B70A-46AC-B43F-A88DBDBE222C}" type="parTrans" cxnId="{DE8DD5D6-45AA-47E1-8D22-3F8A06320642}">
      <dgm:prSet/>
      <dgm:spPr/>
      <dgm:t>
        <a:bodyPr/>
        <a:lstStyle/>
        <a:p>
          <a:endParaRPr lang="en-US"/>
        </a:p>
      </dgm:t>
    </dgm:pt>
    <dgm:pt modelId="{C81ACF0B-A293-4C50-9DB1-0D7BCCEE52D6}" type="sibTrans" cxnId="{DE8DD5D6-45AA-47E1-8D22-3F8A06320642}">
      <dgm:prSet/>
      <dgm:spPr/>
      <dgm:t>
        <a:bodyPr/>
        <a:lstStyle/>
        <a:p>
          <a:endParaRPr lang="en-US"/>
        </a:p>
      </dgm:t>
    </dgm:pt>
    <dgm:pt modelId="{D2CE2DE1-2019-4271-8397-04A7568A5E6C}">
      <dgm:prSet/>
      <dgm:spPr/>
      <dgm:t>
        <a:bodyPr/>
        <a:lstStyle/>
        <a:p>
          <a:r>
            <a:rPr lang="pl-PL"/>
            <a:t>KOMUNIKACJA ZE ZNAJOMYMI NA CAŁYM ŚWIECIE</a:t>
          </a:r>
          <a:endParaRPr lang="en-US"/>
        </a:p>
      </dgm:t>
    </dgm:pt>
    <dgm:pt modelId="{8422D2CD-D9AD-416E-8E88-97367FE0006F}" type="parTrans" cxnId="{8C6C2CDB-6943-4B3E-B8BA-A8AB3F77ACF0}">
      <dgm:prSet/>
      <dgm:spPr/>
      <dgm:t>
        <a:bodyPr/>
        <a:lstStyle/>
        <a:p>
          <a:endParaRPr lang="en-US"/>
        </a:p>
      </dgm:t>
    </dgm:pt>
    <dgm:pt modelId="{ABC33636-DC04-4557-9F77-65A52648F7DD}" type="sibTrans" cxnId="{8C6C2CDB-6943-4B3E-B8BA-A8AB3F77ACF0}">
      <dgm:prSet/>
      <dgm:spPr/>
      <dgm:t>
        <a:bodyPr/>
        <a:lstStyle/>
        <a:p>
          <a:endParaRPr lang="en-US"/>
        </a:p>
      </dgm:t>
    </dgm:pt>
    <dgm:pt modelId="{DB4351DE-F083-49BF-86CC-01B8A490F327}">
      <dgm:prSet/>
      <dgm:spPr/>
      <dgm:t>
        <a:bodyPr/>
        <a:lstStyle/>
        <a:p>
          <a:r>
            <a:rPr lang="pl-PL"/>
            <a:t>NAWIĄZYWANIE NOWYCH, WARTOŚCIOWYCH KONTAKTÓW</a:t>
          </a:r>
          <a:endParaRPr lang="en-US"/>
        </a:p>
      </dgm:t>
    </dgm:pt>
    <dgm:pt modelId="{9DA7382E-BF89-4717-B4D6-245A1E0737BA}" type="parTrans" cxnId="{CEEBC145-ECA7-4B11-AFB9-20899DEBC627}">
      <dgm:prSet/>
      <dgm:spPr/>
      <dgm:t>
        <a:bodyPr/>
        <a:lstStyle/>
        <a:p>
          <a:endParaRPr lang="en-US"/>
        </a:p>
      </dgm:t>
    </dgm:pt>
    <dgm:pt modelId="{D7E711EE-E9E6-473F-A136-3A66D95A7FC0}" type="sibTrans" cxnId="{CEEBC145-ECA7-4B11-AFB9-20899DEBC627}">
      <dgm:prSet/>
      <dgm:spPr/>
      <dgm:t>
        <a:bodyPr/>
        <a:lstStyle/>
        <a:p>
          <a:endParaRPr lang="en-US"/>
        </a:p>
      </dgm:t>
    </dgm:pt>
    <dgm:pt modelId="{8F452E08-C416-47F4-AFCC-69FF4C0FE189}">
      <dgm:prSet/>
      <dgm:spPr/>
      <dgm:t>
        <a:bodyPr/>
        <a:lstStyle/>
        <a:p>
          <a:r>
            <a:rPr lang="pl-PL"/>
            <a:t>ŹRÓDŁO ROZRYWKI </a:t>
          </a:r>
          <a:endParaRPr lang="en-US"/>
        </a:p>
      </dgm:t>
    </dgm:pt>
    <dgm:pt modelId="{49128B76-B97A-42B8-B152-F8947D6692EF}" type="parTrans" cxnId="{4DE3B94C-243B-4FB9-8FD4-8A0F23F31302}">
      <dgm:prSet/>
      <dgm:spPr/>
      <dgm:t>
        <a:bodyPr/>
        <a:lstStyle/>
        <a:p>
          <a:endParaRPr lang="en-US"/>
        </a:p>
      </dgm:t>
    </dgm:pt>
    <dgm:pt modelId="{265E5A50-09AF-4C9E-BF34-C67FC2E9F27C}" type="sibTrans" cxnId="{4DE3B94C-243B-4FB9-8FD4-8A0F23F31302}">
      <dgm:prSet/>
      <dgm:spPr/>
      <dgm:t>
        <a:bodyPr/>
        <a:lstStyle/>
        <a:p>
          <a:endParaRPr lang="en-US"/>
        </a:p>
      </dgm:t>
    </dgm:pt>
    <dgm:pt modelId="{B5516395-9E3B-4765-9408-040BDBF577A7}" type="pres">
      <dgm:prSet presAssocID="{7C7512E3-DC05-4B03-8BD4-789A66441FA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750CF88-4AFA-4E71-AC29-96337676D20F}" type="pres">
      <dgm:prSet presAssocID="{5073EF62-590F-42A8-81CB-30411F58EC80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3D930C7-BE54-4826-8101-75B8A67A71D5}" type="pres">
      <dgm:prSet presAssocID="{6CFE8D95-47E0-4A02-876A-151CAED91880}" presName="sibTrans" presStyleCnt="0"/>
      <dgm:spPr/>
    </dgm:pt>
    <dgm:pt modelId="{01A394F8-FB3B-4A9D-9156-E52C7FEF082C}" type="pres">
      <dgm:prSet presAssocID="{AA9A9DD1-C92C-4B93-9D35-F46DD7D500F0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C7A4525-1AF8-43D9-B14F-E6A041B3BFAB}" type="pres">
      <dgm:prSet presAssocID="{2B53D4E8-201B-4A0F-A48F-E7D5A626D314}" presName="sibTrans" presStyleCnt="0"/>
      <dgm:spPr/>
    </dgm:pt>
    <dgm:pt modelId="{1AAF760A-A6B9-44EB-96D9-1CC9ACA61207}" type="pres">
      <dgm:prSet presAssocID="{98B1A1A1-54F4-4355-9985-A6E99D606624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083EE42-B324-451F-BAD5-14D7D3677F87}" type="pres">
      <dgm:prSet presAssocID="{A3331F90-7057-4003-B2F1-57367C124263}" presName="sibTrans" presStyleCnt="0"/>
      <dgm:spPr/>
    </dgm:pt>
    <dgm:pt modelId="{DA8C0596-DAB9-4A13-A5EE-BC92B1638E3C}" type="pres">
      <dgm:prSet presAssocID="{CA820162-8504-4111-911D-500793FF8DBD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4CE12F7-1F15-49C6-8CDB-68F6278C9560}" type="pres">
      <dgm:prSet presAssocID="{C81ACF0B-A293-4C50-9DB1-0D7BCCEE52D6}" presName="sibTrans" presStyleCnt="0"/>
      <dgm:spPr/>
    </dgm:pt>
    <dgm:pt modelId="{8FB58C0D-7803-4D37-8681-D1726C1EAC4E}" type="pres">
      <dgm:prSet presAssocID="{D2CE2DE1-2019-4271-8397-04A7568A5E6C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27FDB7F-DF88-45B1-BD84-8D611E26E38C}" type="pres">
      <dgm:prSet presAssocID="{ABC33636-DC04-4557-9F77-65A52648F7DD}" presName="sibTrans" presStyleCnt="0"/>
      <dgm:spPr/>
    </dgm:pt>
    <dgm:pt modelId="{2907203C-84F2-407B-B893-3C09131895DA}" type="pres">
      <dgm:prSet presAssocID="{DB4351DE-F083-49BF-86CC-01B8A490F327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7C4D60F-8A57-4817-B59D-D194B8529918}" type="pres">
      <dgm:prSet presAssocID="{D7E711EE-E9E6-473F-A136-3A66D95A7FC0}" presName="sibTrans" presStyleCnt="0"/>
      <dgm:spPr/>
    </dgm:pt>
    <dgm:pt modelId="{1ED74BBC-7106-4D2B-BD45-F76C2B9ED1E7}" type="pres">
      <dgm:prSet presAssocID="{8F452E08-C416-47F4-AFCC-69FF4C0FE189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A6DD084-4FFC-4EFD-B49D-266AC762FA44}" type="presOf" srcId="{AA9A9DD1-C92C-4B93-9D35-F46DD7D500F0}" destId="{01A394F8-FB3B-4A9D-9156-E52C7FEF082C}" srcOrd="0" destOrd="0" presId="urn:microsoft.com/office/officeart/2005/8/layout/default"/>
    <dgm:cxn modelId="{8C6C2CDB-6943-4B3E-B8BA-A8AB3F77ACF0}" srcId="{7C7512E3-DC05-4B03-8BD4-789A66441FA9}" destId="{D2CE2DE1-2019-4271-8397-04A7568A5E6C}" srcOrd="4" destOrd="0" parTransId="{8422D2CD-D9AD-416E-8E88-97367FE0006F}" sibTransId="{ABC33636-DC04-4557-9F77-65A52648F7DD}"/>
    <dgm:cxn modelId="{CEF62B16-FD3C-44D5-9673-0D24862D5B43}" srcId="{7C7512E3-DC05-4B03-8BD4-789A66441FA9}" destId="{AA9A9DD1-C92C-4B93-9D35-F46DD7D500F0}" srcOrd="1" destOrd="0" parTransId="{89859931-80AC-41F5-A88C-71DB2EC19BEC}" sibTransId="{2B53D4E8-201B-4A0F-A48F-E7D5A626D314}"/>
    <dgm:cxn modelId="{502DAFFF-D22A-4136-A2D9-517887288A51}" type="presOf" srcId="{D2CE2DE1-2019-4271-8397-04A7568A5E6C}" destId="{8FB58C0D-7803-4D37-8681-D1726C1EAC4E}" srcOrd="0" destOrd="0" presId="urn:microsoft.com/office/officeart/2005/8/layout/default"/>
    <dgm:cxn modelId="{CEEBC145-ECA7-4B11-AFB9-20899DEBC627}" srcId="{7C7512E3-DC05-4B03-8BD4-789A66441FA9}" destId="{DB4351DE-F083-49BF-86CC-01B8A490F327}" srcOrd="5" destOrd="0" parTransId="{9DA7382E-BF89-4717-B4D6-245A1E0737BA}" sibTransId="{D7E711EE-E9E6-473F-A136-3A66D95A7FC0}"/>
    <dgm:cxn modelId="{35D614DA-EE1F-415C-9A85-2AE2E4CF3AB5}" type="presOf" srcId="{DB4351DE-F083-49BF-86CC-01B8A490F327}" destId="{2907203C-84F2-407B-B893-3C09131895DA}" srcOrd="0" destOrd="0" presId="urn:microsoft.com/office/officeart/2005/8/layout/default"/>
    <dgm:cxn modelId="{47976D3D-996B-4587-8E6A-8A8B30A6FD11}" type="presOf" srcId="{7C7512E3-DC05-4B03-8BD4-789A66441FA9}" destId="{B5516395-9E3B-4765-9408-040BDBF577A7}" srcOrd="0" destOrd="0" presId="urn:microsoft.com/office/officeart/2005/8/layout/default"/>
    <dgm:cxn modelId="{3F10352D-F697-4DC1-A4A6-D3C22927AF67}" type="presOf" srcId="{5073EF62-590F-42A8-81CB-30411F58EC80}" destId="{2750CF88-4AFA-4E71-AC29-96337676D20F}" srcOrd="0" destOrd="0" presId="urn:microsoft.com/office/officeart/2005/8/layout/default"/>
    <dgm:cxn modelId="{46A2F3F3-EC7A-4EFF-BE4B-58DD6DD5718E}" type="presOf" srcId="{CA820162-8504-4111-911D-500793FF8DBD}" destId="{DA8C0596-DAB9-4A13-A5EE-BC92B1638E3C}" srcOrd="0" destOrd="0" presId="urn:microsoft.com/office/officeart/2005/8/layout/default"/>
    <dgm:cxn modelId="{4B3D0E0F-AE20-4369-850A-AADE8FFFA0FA}" type="presOf" srcId="{98B1A1A1-54F4-4355-9985-A6E99D606624}" destId="{1AAF760A-A6B9-44EB-96D9-1CC9ACA61207}" srcOrd="0" destOrd="0" presId="urn:microsoft.com/office/officeart/2005/8/layout/default"/>
    <dgm:cxn modelId="{35FBA6FB-8986-4F51-A74F-C95B9DA0B7C7}" type="presOf" srcId="{8F452E08-C416-47F4-AFCC-69FF4C0FE189}" destId="{1ED74BBC-7106-4D2B-BD45-F76C2B9ED1E7}" srcOrd="0" destOrd="0" presId="urn:microsoft.com/office/officeart/2005/8/layout/default"/>
    <dgm:cxn modelId="{DE8DD5D6-45AA-47E1-8D22-3F8A06320642}" srcId="{7C7512E3-DC05-4B03-8BD4-789A66441FA9}" destId="{CA820162-8504-4111-911D-500793FF8DBD}" srcOrd="3" destOrd="0" parTransId="{5E149B11-B70A-46AC-B43F-A88DBDBE222C}" sibTransId="{C81ACF0B-A293-4C50-9DB1-0D7BCCEE52D6}"/>
    <dgm:cxn modelId="{46057F90-EE6A-43CA-A392-DDB177617BD1}" srcId="{7C7512E3-DC05-4B03-8BD4-789A66441FA9}" destId="{5073EF62-590F-42A8-81CB-30411F58EC80}" srcOrd="0" destOrd="0" parTransId="{AC415E5C-8926-4E43-829F-0B660E7D7406}" sibTransId="{6CFE8D95-47E0-4A02-876A-151CAED91880}"/>
    <dgm:cxn modelId="{29EFC33B-FECF-446E-86ED-E1B8FB4E814F}" srcId="{7C7512E3-DC05-4B03-8BD4-789A66441FA9}" destId="{98B1A1A1-54F4-4355-9985-A6E99D606624}" srcOrd="2" destOrd="0" parTransId="{2BBB8F0A-C4E2-43E1-B353-0DDDDC664C80}" sibTransId="{A3331F90-7057-4003-B2F1-57367C124263}"/>
    <dgm:cxn modelId="{4DE3B94C-243B-4FB9-8FD4-8A0F23F31302}" srcId="{7C7512E3-DC05-4B03-8BD4-789A66441FA9}" destId="{8F452E08-C416-47F4-AFCC-69FF4C0FE189}" srcOrd="6" destOrd="0" parTransId="{49128B76-B97A-42B8-B152-F8947D6692EF}" sibTransId="{265E5A50-09AF-4C9E-BF34-C67FC2E9F27C}"/>
    <dgm:cxn modelId="{EF306D5E-1D2F-4A24-934F-5AD2C479FD3C}" type="presParOf" srcId="{B5516395-9E3B-4765-9408-040BDBF577A7}" destId="{2750CF88-4AFA-4E71-AC29-96337676D20F}" srcOrd="0" destOrd="0" presId="urn:microsoft.com/office/officeart/2005/8/layout/default"/>
    <dgm:cxn modelId="{970FE5BE-4946-42C4-9C3A-683B48BE7444}" type="presParOf" srcId="{B5516395-9E3B-4765-9408-040BDBF577A7}" destId="{C3D930C7-BE54-4826-8101-75B8A67A71D5}" srcOrd="1" destOrd="0" presId="urn:microsoft.com/office/officeart/2005/8/layout/default"/>
    <dgm:cxn modelId="{25F06033-A877-43D8-A8E1-C54395A35368}" type="presParOf" srcId="{B5516395-9E3B-4765-9408-040BDBF577A7}" destId="{01A394F8-FB3B-4A9D-9156-E52C7FEF082C}" srcOrd="2" destOrd="0" presId="urn:microsoft.com/office/officeart/2005/8/layout/default"/>
    <dgm:cxn modelId="{30D77608-B411-404E-B487-9B67802CEF3D}" type="presParOf" srcId="{B5516395-9E3B-4765-9408-040BDBF577A7}" destId="{5C7A4525-1AF8-43D9-B14F-E6A041B3BFAB}" srcOrd="3" destOrd="0" presId="urn:microsoft.com/office/officeart/2005/8/layout/default"/>
    <dgm:cxn modelId="{A23BC235-1638-48F6-A814-958C3D0969F7}" type="presParOf" srcId="{B5516395-9E3B-4765-9408-040BDBF577A7}" destId="{1AAF760A-A6B9-44EB-96D9-1CC9ACA61207}" srcOrd="4" destOrd="0" presId="urn:microsoft.com/office/officeart/2005/8/layout/default"/>
    <dgm:cxn modelId="{A0C8F15D-3CB2-4BC7-92F8-3C46F6456F28}" type="presParOf" srcId="{B5516395-9E3B-4765-9408-040BDBF577A7}" destId="{6083EE42-B324-451F-BAD5-14D7D3677F87}" srcOrd="5" destOrd="0" presId="urn:microsoft.com/office/officeart/2005/8/layout/default"/>
    <dgm:cxn modelId="{D06B1E9A-2D0C-4B58-8648-D50AD2877167}" type="presParOf" srcId="{B5516395-9E3B-4765-9408-040BDBF577A7}" destId="{DA8C0596-DAB9-4A13-A5EE-BC92B1638E3C}" srcOrd="6" destOrd="0" presId="urn:microsoft.com/office/officeart/2005/8/layout/default"/>
    <dgm:cxn modelId="{EF531AC9-4737-412E-8A6F-6A7D04BA05DC}" type="presParOf" srcId="{B5516395-9E3B-4765-9408-040BDBF577A7}" destId="{C4CE12F7-1F15-49C6-8CDB-68F6278C9560}" srcOrd="7" destOrd="0" presId="urn:microsoft.com/office/officeart/2005/8/layout/default"/>
    <dgm:cxn modelId="{48A03DC9-8076-4E93-8DB7-5FCDA6103645}" type="presParOf" srcId="{B5516395-9E3B-4765-9408-040BDBF577A7}" destId="{8FB58C0D-7803-4D37-8681-D1726C1EAC4E}" srcOrd="8" destOrd="0" presId="urn:microsoft.com/office/officeart/2005/8/layout/default"/>
    <dgm:cxn modelId="{67DB08F8-2B9D-4B3D-97CA-2D85F8E86DDC}" type="presParOf" srcId="{B5516395-9E3B-4765-9408-040BDBF577A7}" destId="{727FDB7F-DF88-45B1-BD84-8D611E26E38C}" srcOrd="9" destOrd="0" presId="urn:microsoft.com/office/officeart/2005/8/layout/default"/>
    <dgm:cxn modelId="{92D8B6C7-1F24-4724-AF05-802E6D2C5EB8}" type="presParOf" srcId="{B5516395-9E3B-4765-9408-040BDBF577A7}" destId="{2907203C-84F2-407B-B893-3C09131895DA}" srcOrd="10" destOrd="0" presId="urn:microsoft.com/office/officeart/2005/8/layout/default"/>
    <dgm:cxn modelId="{8A82ACA4-8EC4-4C2E-A767-1E516BB83EBF}" type="presParOf" srcId="{B5516395-9E3B-4765-9408-040BDBF577A7}" destId="{67C4D60F-8A57-4817-B59D-D194B8529918}" srcOrd="11" destOrd="0" presId="urn:microsoft.com/office/officeart/2005/8/layout/default"/>
    <dgm:cxn modelId="{41BA3D30-83CA-4840-AB98-CFD55DCFAF58}" type="presParOf" srcId="{B5516395-9E3B-4765-9408-040BDBF577A7}" destId="{1ED74BBC-7106-4D2B-BD45-F76C2B9ED1E7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50CF88-4AFA-4E71-AC29-96337676D20F}">
      <dsp:nvSpPr>
        <dsp:cNvPr id="0" name=""/>
        <dsp:cNvSpPr/>
      </dsp:nvSpPr>
      <dsp:spPr>
        <a:xfrm>
          <a:off x="2902" y="274314"/>
          <a:ext cx="2302371" cy="138142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/>
            <a:t>ZDOBYWANIE I POSZERZANIE WIEDZY</a:t>
          </a:r>
          <a:endParaRPr lang="en-US" sz="2100" kern="1200"/>
        </a:p>
      </dsp:txBody>
      <dsp:txXfrm>
        <a:off x="2902" y="274314"/>
        <a:ext cx="2302371" cy="1381422"/>
      </dsp:txXfrm>
    </dsp:sp>
    <dsp:sp modelId="{01A394F8-FB3B-4A9D-9156-E52C7FEF082C}">
      <dsp:nvSpPr>
        <dsp:cNvPr id="0" name=""/>
        <dsp:cNvSpPr/>
      </dsp:nvSpPr>
      <dsp:spPr>
        <a:xfrm>
          <a:off x="2535510" y="274314"/>
          <a:ext cx="2302371" cy="138142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/>
            <a:t>ROZWIJANIE ZAINTERESOWAŃ</a:t>
          </a:r>
          <a:endParaRPr lang="en-US" sz="2100" kern="1200"/>
        </a:p>
      </dsp:txBody>
      <dsp:txXfrm>
        <a:off x="2535510" y="274314"/>
        <a:ext cx="2302371" cy="1381422"/>
      </dsp:txXfrm>
    </dsp:sp>
    <dsp:sp modelId="{1AAF760A-A6B9-44EB-96D9-1CC9ACA61207}">
      <dsp:nvSpPr>
        <dsp:cNvPr id="0" name=""/>
        <dsp:cNvSpPr/>
      </dsp:nvSpPr>
      <dsp:spPr>
        <a:xfrm>
          <a:off x="5068118" y="274314"/>
          <a:ext cx="2302371" cy="138142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/>
            <a:t>ŁATWY DOSTĘP DO INFORMACJI</a:t>
          </a:r>
          <a:endParaRPr lang="en-US" sz="2100" kern="1200"/>
        </a:p>
      </dsp:txBody>
      <dsp:txXfrm>
        <a:off x="5068118" y="274314"/>
        <a:ext cx="2302371" cy="1381422"/>
      </dsp:txXfrm>
    </dsp:sp>
    <dsp:sp modelId="{DA8C0596-DAB9-4A13-A5EE-BC92B1638E3C}">
      <dsp:nvSpPr>
        <dsp:cNvPr id="0" name=""/>
        <dsp:cNvSpPr/>
      </dsp:nvSpPr>
      <dsp:spPr>
        <a:xfrm>
          <a:off x="7600726" y="274314"/>
          <a:ext cx="2302371" cy="138142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/>
            <a:t>PREZENTACJA SWOJEJ TWÓRCZOŚCI</a:t>
          </a:r>
          <a:endParaRPr lang="en-US" sz="2100" kern="1200"/>
        </a:p>
      </dsp:txBody>
      <dsp:txXfrm>
        <a:off x="7600726" y="274314"/>
        <a:ext cx="2302371" cy="1381422"/>
      </dsp:txXfrm>
    </dsp:sp>
    <dsp:sp modelId="{8FB58C0D-7803-4D37-8681-D1726C1EAC4E}">
      <dsp:nvSpPr>
        <dsp:cNvPr id="0" name=""/>
        <dsp:cNvSpPr/>
      </dsp:nvSpPr>
      <dsp:spPr>
        <a:xfrm>
          <a:off x="1269206" y="1885974"/>
          <a:ext cx="2302371" cy="138142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/>
            <a:t>KOMUNIKACJA ZE ZNAJOMYMI NA CAŁYM ŚWIECIE</a:t>
          </a:r>
          <a:endParaRPr lang="en-US" sz="2100" kern="1200"/>
        </a:p>
      </dsp:txBody>
      <dsp:txXfrm>
        <a:off x="1269206" y="1885974"/>
        <a:ext cx="2302371" cy="1381422"/>
      </dsp:txXfrm>
    </dsp:sp>
    <dsp:sp modelId="{2907203C-84F2-407B-B893-3C09131895DA}">
      <dsp:nvSpPr>
        <dsp:cNvPr id="0" name=""/>
        <dsp:cNvSpPr/>
      </dsp:nvSpPr>
      <dsp:spPr>
        <a:xfrm>
          <a:off x="3801814" y="1885974"/>
          <a:ext cx="2302371" cy="138142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/>
            <a:t>NAWIĄZYWANIE NOWYCH, WARTOŚCIOWYCH KONTAKTÓW</a:t>
          </a:r>
          <a:endParaRPr lang="en-US" sz="2100" kern="1200"/>
        </a:p>
      </dsp:txBody>
      <dsp:txXfrm>
        <a:off x="3801814" y="1885974"/>
        <a:ext cx="2302371" cy="1381422"/>
      </dsp:txXfrm>
    </dsp:sp>
    <dsp:sp modelId="{1ED74BBC-7106-4D2B-BD45-F76C2B9ED1E7}">
      <dsp:nvSpPr>
        <dsp:cNvPr id="0" name=""/>
        <dsp:cNvSpPr/>
      </dsp:nvSpPr>
      <dsp:spPr>
        <a:xfrm>
          <a:off x="6334422" y="1885974"/>
          <a:ext cx="2302371" cy="138142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/>
            <a:t>ŹRÓDŁO ROZRYWKI </a:t>
          </a:r>
          <a:endParaRPr lang="en-US" sz="2100" kern="1200"/>
        </a:p>
      </dsp:txBody>
      <dsp:txXfrm>
        <a:off x="6334422" y="1885974"/>
        <a:ext cx="2302371" cy="13814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ask.pl/?" TargetMode="External"/><Relationship Id="rId3" Type="http://schemas.openxmlformats.org/officeDocument/2006/relationships/hyperlink" Target="https://www.szkolneblogi.pl/blogi/szkola-podstawowa-im-mieczyslawa-romanowskiego-w-jozefowie/internet-zagrozenia/" TargetMode="External"/><Relationship Id="rId7" Type="http://schemas.openxmlformats.org/officeDocument/2006/relationships/hyperlink" Target="https://szkola.bialystok.pl/2021/02/06/dzien-bezpiecznego-internetu-09-lutego-2021-r-szkolny-konkurs-na-plakat-ja-w-bezpiecznym-internecie-szkolny-konkurs-na-plakat-nie-hejtuje-reaguje/" TargetMode="External"/><Relationship Id="rId12" Type="http://schemas.openxmlformats.org/officeDocument/2006/relationships/hyperlink" Target="http://www.zsrojewo.pl/?31-01-2016-1-5-luty-2016-tydzien-bezpiecznego-internetu,288" TargetMode="External"/><Relationship Id="rId2" Type="http://schemas.openxmlformats.org/officeDocument/2006/relationships/hyperlink" Target="https://epodreczniki.pl/a/bezpieczenstwo-w-sieci/DHNWQkG5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p1bielsko.pl/dzien-bezpiecznego-internetu-2021-zagrozenia-porady-pomoc" TargetMode="External"/><Relationship Id="rId11" Type="http://schemas.openxmlformats.org/officeDocument/2006/relationships/hyperlink" Target="https://umwd.dolnyslask.pl/bezpieczenstwo/aktualnosci-bezpieczenstwo/artykul/zapraszamy-do-obejrzenia-filmu-edukacyjno-informacyjnego-dotyczacego-bezpieczenstwa-w-sieci/" TargetMode="External"/><Relationship Id="rId5" Type="http://schemas.openxmlformats.org/officeDocument/2006/relationships/hyperlink" Target="http://www.aasus.idl.pl/webski/wp-content/uploads/2015/02/plakat-dbi.jpg" TargetMode="External"/><Relationship Id="rId10" Type="http://schemas.openxmlformats.org/officeDocument/2006/relationships/hyperlink" Target="https://vena.lublin.pl/stop-cyberprzemocy-spoty-dla-kwp/" TargetMode="External"/><Relationship Id="rId4" Type="http://schemas.openxmlformats.org/officeDocument/2006/relationships/hyperlink" Target="http://www.ea.com/pl/1/bezpieczenstwo-w-sieci" TargetMode="External"/><Relationship Id="rId9" Type="http://schemas.openxmlformats.org/officeDocument/2006/relationships/hyperlink" Target="http://echokamienia.pl/powiat-i-region/zagrozenia-sieci-cyberprzemoc-debata-spoleczna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>
            <a:extLst>
              <a:ext uri="{FF2B5EF4-FFF2-40B4-BE49-F238E27FC236}">
                <a16:creationId xmlns:a16="http://schemas.microsoft.com/office/drawing/2014/main" id="{34106153-7990-4956-BD26-A04A030064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BDEA11A5-20BA-4650-A324-47C0465FF5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-3747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12">
            <a:extLst>
              <a:ext uri="{FF2B5EF4-FFF2-40B4-BE49-F238E27FC236}">
                <a16:creationId xmlns:a16="http://schemas.microsoft.com/office/drawing/2014/main" id="{866FCB64-0A37-46EB-8A9B-EC0C4C000A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8A162E18-5BEB-4E42-9B10-A1FDF6A0B8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7BB781C9-EC32-45FE-ACE7-C24F128C4C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927C5647-36E8-4A20-86D4-47831D50CF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Rectangle 8">
              <a:extLst>
                <a:ext uri="{FF2B5EF4-FFF2-40B4-BE49-F238E27FC236}">
                  <a16:creationId xmlns:a16="http://schemas.microsoft.com/office/drawing/2014/main" id="{62F2AF20-CBBE-4249-B9E2-D6B30191CF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731C1229-F8A7-4B36-A52B-98A65EF869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609AC686-2DBB-4D82-866C-9FF222BDDFC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F899E6EB-BCDD-45D2-BF4B-9CA3A27984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BBD3AAC8-2330-4FAB-8E31-3D50AD954F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6B54F723-A70A-4865-A560-7850498A1B8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9B911CCD-C9A2-4DC8-A278-3C6FD76A764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D559B729-03FB-435D-89BF-AF57A801B37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D1C90213-0F60-4268-BE48-8221E61614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A7A6A293-A06F-48B8-865A-3F65287B85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8F6861B5-AAA4-4017-929E-1FD1CA106C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D776D07C-2081-4DD3-A464-40F3CA41A3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BBC236D6-77E5-4B3C-92D7-D708B237DB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8064714E-7ADE-4BD9-8981-34C135762C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2FD1F23F-B1EE-46F5-B460-924E54A70D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9699361A-3AFF-4826-B99C-0354EAB079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B272F7B1-7BE2-4FC9-BB91-207EFD9E65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CDE59C1F-AFD9-4DD5-B04A-9EB2AAED52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1551E418-6CD4-4320-8224-F084039C53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1F27D4B1-EBD4-4BC9-AC2E-3AD616C847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C42B8D84-898A-4F76-A0F2-5699ED72BC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B440932E-7985-4BA6-9899-F22A644854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4B8CE969-CA1A-48CB-8588-4146F41F33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138A4875-4593-4894-89D5-DFCFF0EEDA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2">
              <a:extLst>
                <a:ext uri="{FF2B5EF4-FFF2-40B4-BE49-F238E27FC236}">
                  <a16:creationId xmlns:a16="http://schemas.microsoft.com/office/drawing/2014/main" id="{F079F26B-58E4-494E-A8BA-3F054F1F3B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Rectangle 33">
              <a:extLst>
                <a:ext uri="{FF2B5EF4-FFF2-40B4-BE49-F238E27FC236}">
                  <a16:creationId xmlns:a16="http://schemas.microsoft.com/office/drawing/2014/main" id="{04C9ECC5-BB4A-4417-B874-B75953F84F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4CCCF285-B51D-4A2F-8384-830A391711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BD6C6299-A09A-47DF-8A96-69D39FCA5A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EE60C4B9-C404-42CD-8E94-70D4DC16ABF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52BD4447-C1EB-4798-8764-AB93EA9303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50411559-C414-4F7C-BC6C-69F87BC9C7D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64737770-BB27-41C0-95CB-5290545086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id="{28929FDB-16CF-4165-B32A-EB673EFB7C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id="{D8C82883-237C-4209-9545-E832FEE3A8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2">
              <a:extLst>
                <a:ext uri="{FF2B5EF4-FFF2-40B4-BE49-F238E27FC236}">
                  <a16:creationId xmlns:a16="http://schemas.microsoft.com/office/drawing/2014/main" id="{F1A52653-BD09-4D65-B05C-2AF4A6473A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30724E80-2FD3-4E4A-A3EA-18A4C88863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4">
              <a:extLst>
                <a:ext uri="{FF2B5EF4-FFF2-40B4-BE49-F238E27FC236}">
                  <a16:creationId xmlns:a16="http://schemas.microsoft.com/office/drawing/2014/main" id="{F1B978C7-7BC5-4F73-8B02-66A3CF67CE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Rectangle 45">
              <a:extLst>
                <a:ext uri="{FF2B5EF4-FFF2-40B4-BE49-F238E27FC236}">
                  <a16:creationId xmlns:a16="http://schemas.microsoft.com/office/drawing/2014/main" id="{799F0CED-DF8F-4350-A036-1981FBE596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9F4DD366-0E86-4E99-9557-496E88B421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78BB3321-D5DC-4951-AB38-0C54E3D01D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48">
              <a:extLst>
                <a:ext uri="{FF2B5EF4-FFF2-40B4-BE49-F238E27FC236}">
                  <a16:creationId xmlns:a16="http://schemas.microsoft.com/office/drawing/2014/main" id="{955E548C-7F86-45B2-A0D2-03EAC578D3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49">
              <a:extLst>
                <a:ext uri="{FF2B5EF4-FFF2-40B4-BE49-F238E27FC236}">
                  <a16:creationId xmlns:a16="http://schemas.microsoft.com/office/drawing/2014/main" id="{0013F508-5E69-4911-AD93-4ABE3E7C56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0">
              <a:extLst>
                <a:ext uri="{FF2B5EF4-FFF2-40B4-BE49-F238E27FC236}">
                  <a16:creationId xmlns:a16="http://schemas.microsoft.com/office/drawing/2014/main" id="{A7F86768-93E0-4044-A62A-B11EB18FF2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1">
              <a:extLst>
                <a:ext uri="{FF2B5EF4-FFF2-40B4-BE49-F238E27FC236}">
                  <a16:creationId xmlns:a16="http://schemas.microsoft.com/office/drawing/2014/main" id="{BA32A7B4-1DB2-4E4A-B86E-D8DB97B696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2">
              <a:extLst>
                <a:ext uri="{FF2B5EF4-FFF2-40B4-BE49-F238E27FC236}">
                  <a16:creationId xmlns:a16="http://schemas.microsoft.com/office/drawing/2014/main" id="{AB250BD5-076C-4428-B6AF-E9EAE4F65E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3">
              <a:extLst>
                <a:ext uri="{FF2B5EF4-FFF2-40B4-BE49-F238E27FC236}">
                  <a16:creationId xmlns:a16="http://schemas.microsoft.com/office/drawing/2014/main" id="{027DA06A-045F-4711-9307-0508B6ACFA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4">
              <a:extLst>
                <a:ext uri="{FF2B5EF4-FFF2-40B4-BE49-F238E27FC236}">
                  <a16:creationId xmlns:a16="http://schemas.microsoft.com/office/drawing/2014/main" id="{3EB0EDA8-385A-4B2B-97F0-5194F23EB5C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5">
              <a:extLst>
                <a:ext uri="{FF2B5EF4-FFF2-40B4-BE49-F238E27FC236}">
                  <a16:creationId xmlns:a16="http://schemas.microsoft.com/office/drawing/2014/main" id="{D6FA258E-AF3F-47C9-9F4E-39ECFD7AC0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6">
              <a:extLst>
                <a:ext uri="{FF2B5EF4-FFF2-40B4-BE49-F238E27FC236}">
                  <a16:creationId xmlns:a16="http://schemas.microsoft.com/office/drawing/2014/main" id="{6E471E73-A9C0-4C68-BD8F-360F2ED7BD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7">
              <a:extLst>
                <a:ext uri="{FF2B5EF4-FFF2-40B4-BE49-F238E27FC236}">
                  <a16:creationId xmlns:a16="http://schemas.microsoft.com/office/drawing/2014/main" id="{C78C3110-8153-4163-B809-0B0C0C9E5C9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8">
              <a:extLst>
                <a:ext uri="{FF2B5EF4-FFF2-40B4-BE49-F238E27FC236}">
                  <a16:creationId xmlns:a16="http://schemas.microsoft.com/office/drawing/2014/main" id="{DBC57B9F-0B9B-4EDE-B3B3-7C5D5DB399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8493" y="1229519"/>
            <a:ext cx="3734941" cy="239668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DZIEŃ BEZPIECZNEGO INTERNETU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>
                <a:solidFill>
                  <a:srgbClr val="FFFFFF"/>
                </a:solidFill>
              </a:rPr>
              <a:t>(DBI)</a:t>
            </a:r>
            <a:endParaRPr lang="pl-PL" sz="40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7679" y="4170310"/>
            <a:ext cx="3734942" cy="69661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9 lutego 2021</a:t>
            </a:r>
            <a:endParaRPr lang="pl-PL"/>
          </a:p>
        </p:txBody>
      </p:sp>
      <p:sp useBgFill="1">
        <p:nvSpPr>
          <p:cNvPr id="69" name="Round Diagonal Corner Rectangle 6">
            <a:extLst>
              <a:ext uri="{FF2B5EF4-FFF2-40B4-BE49-F238E27FC236}">
                <a16:creationId xmlns:a16="http://schemas.microsoft.com/office/drawing/2014/main" id="{62B94F88-FD5B-4053-B143-DFF55CE443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808057"/>
            <a:ext cx="5286376" cy="5234394"/>
          </a:xfrm>
          <a:prstGeom prst="round2DiagRect">
            <a:avLst>
              <a:gd name="adj1" fmla="val 6185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8F58AD96-2322-4A21-B1D4-F619F300F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1396" y="1686911"/>
            <a:ext cx="4635583" cy="347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1443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8C2B8BC-E0F3-453C-AE08-74DAFD9DA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7208" y="777148"/>
            <a:ext cx="9337728" cy="58664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b="1">
                <a:solidFill>
                  <a:schemeClr val="bg1"/>
                </a:solidFill>
              </a:rPr>
              <a:t>9. SZANUJ SIEBIE</a:t>
            </a:r>
            <a:r>
              <a:rPr lang="pl-PL"/>
              <a:t> – dbaj o swój pozytywny wizerunek w sieci. 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  <a:p>
            <a:pPr marL="0" indent="0">
              <a:buNone/>
            </a:pPr>
            <a:r>
              <a:rPr lang="pl-PL" b="1">
                <a:solidFill>
                  <a:schemeClr val="bg1"/>
                </a:solidFill>
              </a:rPr>
              <a:t>10. SZANUJ INNYCH</a:t>
            </a:r>
            <a:r>
              <a:rPr lang="pl-PL"/>
              <a:t> – nie wyzywaj, nie obrażaj, nie hejtuj!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  <a:p>
            <a:pPr marL="0" indent="0">
              <a:buNone/>
            </a:pPr>
            <a:r>
              <a:rPr lang="pl-PL" b="1">
                <a:solidFill>
                  <a:schemeClr val="bg1"/>
                </a:solidFill>
              </a:rPr>
              <a:t>11. SZANUJ SWÓJ CZAS</a:t>
            </a:r>
            <a:r>
              <a:rPr lang="pl-PL"/>
              <a:t> – zachowaj umiar w spędzaniu czasu w sieci.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  <a:p>
            <a:pPr marL="0" indent="0">
              <a:buNone/>
            </a:pPr>
            <a:r>
              <a:rPr lang="pl-PL" b="1">
                <a:solidFill>
                  <a:schemeClr val="bg1"/>
                </a:solidFill>
              </a:rPr>
              <a:t>12. BĄDŹ KRYTYCZNY</a:t>
            </a:r>
            <a:r>
              <a:rPr lang="pl-PL"/>
              <a:t> – nie wszystkie informacje dostępne w internecie są prawdziwe.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  <a:p>
            <a:pPr marL="0" indent="0">
              <a:buNone/>
            </a:pPr>
            <a:r>
              <a:rPr lang="pl-PL" b="1" dirty="0">
                <a:solidFill>
                  <a:schemeClr val="bg1"/>
                </a:solidFill>
              </a:rPr>
              <a:t>13. POMYŚL, ZANIM WRZUCISZ </a:t>
            </a:r>
            <a:r>
              <a:rPr lang="pl-PL" dirty="0"/>
              <a:t>– to, co wrzucisz do sieci, zostaje tam na </a:t>
            </a:r>
            <a:r>
              <a:rPr lang="pl-PL"/>
              <a:t>zawsze!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117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E8E29B0-6C90-4D6E-8A3B-7EC3D2114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151691"/>
            <a:ext cx="9905999" cy="50657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b="1">
                <a:solidFill>
                  <a:schemeClr val="bg1"/>
                </a:solidFill>
              </a:rPr>
              <a:t>14. PRZESTRZEGAJ PRAWA</a:t>
            </a:r>
            <a:r>
              <a:rPr lang="pl-PL"/>
              <a:t> - pamiętaj, że regulacje prawne obowiązują również w internecie.</a:t>
            </a:r>
          </a:p>
          <a:p>
            <a:pPr marL="0" indent="0">
              <a:buNone/>
            </a:pPr>
            <a:r>
              <a:rPr lang="pl-PL" b="1" dirty="0">
                <a:solidFill>
                  <a:schemeClr val="bg1"/>
                </a:solidFill>
              </a:rPr>
              <a:t>15. PAMIĘTAJ, ŻE Z KAŻDEJ SYTUACJI JEST WYJŚCIE </a:t>
            </a:r>
            <a:r>
              <a:rPr lang="pl-PL" dirty="0"/>
              <a:t>- w sytuacji zagrożenia online poproś o pomoc zaufaną osobę dorosłą, możesz też zadzwonić pod </a:t>
            </a:r>
            <a:r>
              <a:rPr lang="pl-PL"/>
              <a:t>bezpłatny numer: </a:t>
            </a:r>
            <a:endParaRPr lang="pl-PL" sz="1200">
              <a:solidFill>
                <a:schemeClr val="bg1"/>
              </a:solidFill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658E10DF-F630-4212-BE1D-5B4E0C03AD6F}"/>
              </a:ext>
            </a:extLst>
          </p:cNvPr>
          <p:cNvSpPr txBox="1"/>
          <p:nvPr/>
        </p:nvSpPr>
        <p:spPr>
          <a:xfrm>
            <a:off x="4349858" y="3897823"/>
            <a:ext cx="3091911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6000" dirty="0"/>
              <a:t> </a:t>
            </a:r>
            <a:r>
              <a:rPr lang="pl-PL" sz="6000" b="1">
                <a:solidFill>
                  <a:schemeClr val="bg1"/>
                </a:solidFill>
              </a:rPr>
              <a:t>116 111</a:t>
            </a:r>
          </a:p>
        </p:txBody>
      </p:sp>
    </p:spTree>
    <p:extLst>
      <p:ext uri="{BB962C8B-B14F-4D97-AF65-F5344CB8AC3E}">
        <p14:creationId xmlns:p14="http://schemas.microsoft.com/office/powerpoint/2010/main" val="2953118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11FF74-099E-49F2-BFC4-A93BFAD7F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587161"/>
            <a:ext cx="9738100" cy="509927"/>
          </a:xfrm>
        </p:spPr>
        <p:txBody>
          <a:bodyPr>
            <a:normAutofit fontScale="90000"/>
          </a:bodyPr>
          <a:lstStyle/>
          <a:p>
            <a:pPr marL="285750" indent="-285750">
              <a:lnSpc>
                <a:spcPct val="120000"/>
              </a:lnSpc>
              <a:spcBef>
                <a:spcPts val="1000"/>
              </a:spcBef>
              <a:buFont typeface="Arial"/>
              <a:buChar char="•"/>
            </a:pPr>
            <a:endParaRPr lang="pl-PL" dirty="0">
              <a:ea typeface="+mj-lt"/>
              <a:cs typeface="+mj-lt"/>
            </a:endParaRPr>
          </a:p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40184A4-8537-41F8-97B2-61E93AC52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259" y="2094503"/>
            <a:ext cx="5153187" cy="426496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/>
              <a:buChar char="•"/>
            </a:pPr>
            <a:r>
              <a:rPr lang="pl-PL" sz="1800" cap="all">
                <a:solidFill>
                  <a:schemeClr val="bg1"/>
                </a:solidFill>
                <a:latin typeface="TW Cen MT"/>
                <a:ea typeface="+mn-lt"/>
                <a:cs typeface="+mn-lt"/>
              </a:rPr>
              <a:t>www.dzieckowsieci.pl</a:t>
            </a:r>
            <a:r>
              <a:rPr lang="pl-PL" sz="1800" cap="all" dirty="0">
                <a:solidFill>
                  <a:schemeClr val="bg1"/>
                </a:solidFill>
                <a:latin typeface="TW Cen MT"/>
                <a:ea typeface="+mn-lt"/>
                <a:cs typeface="+mn-lt"/>
              </a:rPr>
              <a:t> </a:t>
            </a:r>
            <a:endParaRPr lang="pl-PL" sz="1800" cap="all">
              <a:solidFill>
                <a:schemeClr val="bg1"/>
              </a:solidFill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pl-PL" sz="1800" cap="all">
                <a:solidFill>
                  <a:schemeClr val="bg1"/>
                </a:solidFill>
                <a:latin typeface="TW Cen MT"/>
                <a:ea typeface="+mn-lt"/>
                <a:cs typeface="+mn-lt"/>
              </a:rPr>
              <a:t>www.saferinternet.pl</a:t>
            </a:r>
            <a:endParaRPr lang="pl-PL" sz="1800" cap="all">
              <a:solidFill>
                <a:schemeClr val="bg1"/>
              </a:solidFill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pl-PL" sz="1800" cap="all">
                <a:solidFill>
                  <a:schemeClr val="bg1"/>
                </a:solidFill>
                <a:latin typeface="TW Cen MT"/>
                <a:ea typeface="+mn-lt"/>
                <a:cs typeface="+mn-lt"/>
              </a:rPr>
              <a:t>www.sieciaki.pl</a:t>
            </a:r>
            <a:endParaRPr lang="pl-PL" sz="1800" cap="all">
              <a:solidFill>
                <a:schemeClr val="bg1"/>
              </a:solidFill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pl-PL" sz="1800" cap="all">
                <a:solidFill>
                  <a:schemeClr val="bg1"/>
                </a:solidFill>
                <a:latin typeface="TW Cen MT"/>
                <a:ea typeface="+mn-lt"/>
                <a:cs typeface="+mn-lt"/>
              </a:rPr>
              <a:t>www.cyberprzemoc.pl</a:t>
            </a:r>
            <a:endParaRPr lang="pl-PL" sz="1800" cap="all">
              <a:solidFill>
                <a:schemeClr val="bg1"/>
              </a:solidFill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pl-PL" sz="1800" cap="all">
                <a:solidFill>
                  <a:schemeClr val="bg1"/>
                </a:solidFill>
                <a:latin typeface="TW Cen MT"/>
                <a:ea typeface="+mn-lt"/>
                <a:cs typeface="+mn-lt"/>
              </a:rPr>
              <a:t>www.dyzurnet.pl</a:t>
            </a:r>
            <a:endParaRPr lang="pl-PL" sz="1800" cap="all">
              <a:solidFill>
                <a:schemeClr val="bg1"/>
              </a:solidFill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pl-PL" sz="1800" cap="all">
                <a:solidFill>
                  <a:schemeClr val="bg1"/>
                </a:solidFill>
                <a:latin typeface="TW Cen MT"/>
                <a:ea typeface="+mn-lt"/>
                <a:cs typeface="+mn-lt"/>
              </a:rPr>
              <a:t>www.cyberbullying.org</a:t>
            </a:r>
            <a:endParaRPr lang="pl-PL" sz="1800" cap="all">
              <a:solidFill>
                <a:schemeClr val="bg1"/>
              </a:solidFill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pl-PL" sz="1800" cap="all">
                <a:solidFill>
                  <a:schemeClr val="bg1"/>
                </a:solidFill>
                <a:latin typeface="TW Cen MT"/>
                <a:ea typeface="+mn-lt"/>
                <a:cs typeface="+mn-lt"/>
              </a:rPr>
              <a:t>www.stopcyberbullying.org</a:t>
            </a:r>
            <a:endParaRPr lang="pl-PL" sz="1800" cap="all">
              <a:solidFill>
                <a:schemeClr val="bg1"/>
              </a:solidFill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pl-PL" sz="1800" cap="all">
                <a:solidFill>
                  <a:schemeClr val="bg1"/>
                </a:solidFill>
                <a:latin typeface="TW Cen MT"/>
                <a:ea typeface="+mn-lt"/>
                <a:cs typeface="+mn-lt"/>
              </a:rPr>
              <a:t>www.kidprotect.pl</a:t>
            </a:r>
            <a:endParaRPr lang="pl-PL" sz="1800" cap="all">
              <a:solidFill>
                <a:schemeClr val="bg1"/>
              </a:solidFill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pl-PL" sz="1800" cap="all">
                <a:solidFill>
                  <a:schemeClr val="bg1"/>
                </a:solidFill>
                <a:latin typeface="TW Cen MT"/>
                <a:ea typeface="+mn-lt"/>
                <a:cs typeface="+mn-lt"/>
              </a:rPr>
              <a:t>www.bezpiecznypc.pl/zapobieganie.php</a:t>
            </a:r>
            <a:endParaRPr lang="pl-PL" sz="1800" cap="all">
              <a:solidFill>
                <a:schemeClr val="bg1"/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pl-PL" sz="1800" cap="all" dirty="0">
              <a:latin typeface="TW Cen MT"/>
              <a:ea typeface="+mn-lt"/>
              <a:cs typeface="+mn-lt"/>
            </a:endParaRPr>
          </a:p>
          <a:p>
            <a:pPr marL="0" indent="0">
              <a:buNone/>
            </a:pPr>
            <a:endParaRPr lang="pl-PL" sz="1800" dirty="0"/>
          </a:p>
          <a:p>
            <a:endParaRPr lang="pl-PL" sz="1800" dirty="0"/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FD678CDA-0485-4866-AC63-A1A1B78B3A4A}"/>
              </a:ext>
            </a:extLst>
          </p:cNvPr>
          <p:cNvSpPr txBox="1"/>
          <p:nvPr/>
        </p:nvSpPr>
        <p:spPr>
          <a:xfrm>
            <a:off x="1392264" y="475280"/>
            <a:ext cx="9911164" cy="10751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pl-PL" sz="2400" cap="all">
                <a:latin typeface="TW Cen MT"/>
              </a:rPr>
              <a:t>SERWISY INTERNETOWE PRZEDSTAWIAJĄCE PROBLEM CYBERPRZEMOCY</a:t>
            </a:r>
            <a:endParaRPr lang="pl-PL" sz="2400">
              <a:ea typeface="+mn-lt"/>
              <a:cs typeface="+mn-lt"/>
            </a:endParaRP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pl-PL" sz="2400" cap="all">
                <a:latin typeface="TW Cen MT"/>
              </a:rPr>
              <a:t>ORAZ ZAGADNIENIA BEZPIECZEŃSTWA DZIECI I MŁODZIEŻY W INTERNECIE:</a:t>
            </a:r>
            <a:endParaRPr lang="pl-PL" sz="2400"/>
          </a:p>
        </p:txBody>
      </p:sp>
      <p:pic>
        <p:nvPicPr>
          <p:cNvPr id="64" name="Obraz 64" descr="Obraz zawierający lego, zabawka, kilka&#10;&#10;Opis wygenerowany automatycznie">
            <a:extLst>
              <a:ext uri="{FF2B5EF4-FFF2-40B4-BE49-F238E27FC236}">
                <a16:creationId xmlns:a16="http://schemas.microsoft.com/office/drawing/2014/main" id="{3E07BC4B-3F55-45C0-BE95-17F9689EA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6705" y="2038391"/>
            <a:ext cx="4331776" cy="3039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71838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F2691D-4062-45BD-A60F-9389649F3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5142" y="218146"/>
            <a:ext cx="2479727" cy="923215"/>
          </a:xfrm>
        </p:spPr>
        <p:txBody>
          <a:bodyPr/>
          <a:lstStyle/>
          <a:p>
            <a:r>
              <a:rPr lang="pl-PL" sz="4000" b="1">
                <a:solidFill>
                  <a:schemeClr val="bg1"/>
                </a:solidFill>
              </a:rPr>
              <a:t>ŹRÓDŁA:</a:t>
            </a:r>
            <a:endParaRPr lang="pl-PL" b="1">
              <a:solidFill>
                <a:schemeClr val="bg1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A279AB3-2CA5-4545-A327-1E60BA460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260" y="1061284"/>
            <a:ext cx="10551762" cy="5479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Wingdings" panose="020B0604020202020204" pitchFamily="34" charset="0"/>
              <a:buChar char="Ø"/>
            </a:pPr>
            <a:r>
              <a:rPr lang="pl-PL" sz="1400" u="sng" dirty="0"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https://epodreczniki.pl/a/bezpieczenstwo-w-sieci/DHNWQkG53</a:t>
            </a:r>
            <a:r>
              <a:rPr lang="pl-PL" sz="1400" u="sng" dirty="0">
                <a:ea typeface="+mn-lt"/>
                <a:cs typeface="+mn-lt"/>
              </a:rPr>
              <a:t> </a:t>
            </a:r>
            <a:endParaRPr lang="pl-PL" sz="1400"/>
          </a:p>
          <a:p>
            <a:pPr marL="285750" indent="-285750">
              <a:buFont typeface="Wingdings" panose="020B0604020202020204" pitchFamily="34" charset="0"/>
              <a:buChar char="Ø"/>
            </a:pPr>
            <a:r>
              <a:rPr lang="pl-PL" sz="1400" u="sng" dirty="0"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https://www.szkolneblogi.pl/blogi/szkola-podstawowa-im-mieczyslawa-romanowskiego-w-jozefowie/internet-zagrozenia/</a:t>
            </a:r>
            <a:r>
              <a:rPr lang="pl-PL" sz="1400" u="sng" dirty="0">
                <a:ea typeface="+mn-lt"/>
                <a:cs typeface="+mn-lt"/>
              </a:rPr>
              <a:t> </a:t>
            </a:r>
            <a:endParaRPr lang="pl-PL" sz="1400" u="sng"/>
          </a:p>
          <a:p>
            <a:pPr marL="285750" indent="-285750">
              <a:buFont typeface="Wingdings" panose="020B0604020202020204" pitchFamily="34" charset="0"/>
              <a:buChar char="Ø"/>
            </a:pPr>
            <a:r>
              <a:rPr lang="pl-PL" sz="1400" u="sng" dirty="0"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http://www.ea.com/pl/1/bezpieczenstwo-w-sieci</a:t>
            </a:r>
            <a:r>
              <a:rPr lang="pl-PL" sz="1400" u="sng" dirty="0">
                <a:ea typeface="+mn-lt"/>
                <a:cs typeface="+mn-lt"/>
              </a:rPr>
              <a:t> </a:t>
            </a:r>
            <a:endParaRPr lang="pl-PL" sz="1400" u="sng"/>
          </a:p>
          <a:p>
            <a:pPr marL="285750" indent="-285750">
              <a:buFont typeface="Wingdings" panose="020B0604020202020204" pitchFamily="34" charset="0"/>
              <a:buChar char="Ø"/>
            </a:pPr>
            <a:r>
              <a:rPr lang="pl-PL" sz="1400" u="sng" dirty="0"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http://www.aasus.idl.pl/webski/wp-content/uploads/2015/02/plakat-dbi.jpg</a:t>
            </a:r>
            <a:r>
              <a:rPr lang="pl-PL" sz="1400" u="sng" dirty="0">
                <a:ea typeface="+mn-lt"/>
                <a:cs typeface="+mn-lt"/>
              </a:rPr>
              <a:t> </a:t>
            </a:r>
            <a:endParaRPr lang="pl-PL" sz="1400" u="sng"/>
          </a:p>
          <a:p>
            <a:pPr marL="285750" indent="-285750">
              <a:buFont typeface="Wingdings" panose="020B0604020202020204" pitchFamily="34" charset="0"/>
              <a:buChar char="Ø"/>
            </a:pPr>
            <a:r>
              <a:rPr lang="pl-PL" sz="1400" u="sng" dirty="0"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https://sp1bielsko.pl/dzien-bezpiecznego-internetu-2021-zagrozenia-porady-pomoc</a:t>
            </a:r>
            <a:r>
              <a:rPr lang="pl-PL" sz="1400" u="sng" dirty="0">
                <a:ea typeface="+mn-lt"/>
                <a:cs typeface="+mn-lt"/>
              </a:rPr>
              <a:t> </a:t>
            </a:r>
            <a:endParaRPr lang="pl-PL" sz="1400" u="sng"/>
          </a:p>
          <a:p>
            <a:pPr marL="285750" indent="-285750">
              <a:buFont typeface="Wingdings" panose="020B0604020202020204" pitchFamily="34" charset="0"/>
              <a:buChar char="Ø"/>
            </a:pPr>
            <a:r>
              <a:rPr lang="pl-PL" sz="1400" u="sng" dirty="0">
                <a:ea typeface="+mn-lt"/>
                <a:cs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https://szkola.bialystok.pl/2021/02/06/dzien-bezpiecznego-internetu-09-lutego-2021-r-szkolny-konkurs-na-plakat-ja-w-bezpiecznym-internecie-szkolny-konkurs-na-plakat-nie-hejtuje-reaguje/</a:t>
            </a:r>
            <a:r>
              <a:rPr lang="pl-PL" sz="1400" u="sng" dirty="0">
                <a:ea typeface="+mn-lt"/>
                <a:cs typeface="+mn-lt"/>
              </a:rPr>
              <a:t> </a:t>
            </a:r>
            <a:endParaRPr lang="pl-PL" sz="1400" u="sng"/>
          </a:p>
          <a:p>
            <a:pPr marL="285750" indent="-285750">
              <a:buFont typeface="Wingdings" panose="020B0604020202020204" pitchFamily="34" charset="0"/>
              <a:buChar char="Ø"/>
            </a:pPr>
            <a:r>
              <a:rPr lang="pl-PL" sz="1400" u="sng" dirty="0">
                <a:ea typeface="+mn-lt"/>
                <a:cs typeface="+mn-lt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https://www.nask.pl/?</a:t>
            </a:r>
            <a:r>
              <a:rPr lang="pl-PL" sz="1400" u="sng" dirty="0">
                <a:ea typeface="+mn-lt"/>
                <a:cs typeface="+mn-lt"/>
              </a:rPr>
              <a:t> </a:t>
            </a:r>
            <a:endParaRPr lang="pl-PL" sz="1400" u="sng"/>
          </a:p>
          <a:p>
            <a:pPr marL="0" indent="0">
              <a:buNone/>
            </a:pPr>
            <a:r>
              <a:rPr lang="pl-PL" b="1" dirty="0">
                <a:solidFill>
                  <a:schemeClr val="bg1"/>
                </a:solidFill>
              </a:rPr>
              <a:t>GRAFIKI:</a:t>
            </a:r>
          </a:p>
          <a:p>
            <a:pPr marL="285750" indent="-285750">
              <a:buFont typeface="Wingdings" panose="020B0604020202020204" pitchFamily="34" charset="0"/>
              <a:buChar char="Ø"/>
            </a:pPr>
            <a:r>
              <a:rPr lang="pl-PL" sz="1400" dirty="0">
                <a:ea typeface="+mn-lt"/>
                <a:cs typeface="+mn-lt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http://echokamienia.pl/powiat-i-region/zagrozenia-sieci-cyberprzemoc-debata-spoleczna/</a:t>
            </a:r>
            <a:r>
              <a:rPr lang="pl-PL" sz="1400" dirty="0">
                <a:ea typeface="+mn-lt"/>
                <a:cs typeface="+mn-lt"/>
              </a:rPr>
              <a:t> </a:t>
            </a:r>
          </a:p>
          <a:p>
            <a:pPr marL="285750" indent="-285750">
              <a:buFont typeface="Wingdings" panose="020B0604020202020204" pitchFamily="34" charset="0"/>
              <a:buChar char="Ø"/>
            </a:pPr>
            <a:r>
              <a:rPr lang="pl-PL" sz="1400" dirty="0">
                <a:ea typeface="+mn-lt"/>
                <a:cs typeface="+mn-lt"/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https://vena.lublin.pl/stop-cyberprzemocy-spoty-dla-kwp/</a:t>
            </a:r>
            <a:r>
              <a:rPr lang="pl-PL" sz="1400" dirty="0">
                <a:ea typeface="+mn-lt"/>
                <a:cs typeface="+mn-lt"/>
              </a:rPr>
              <a:t> </a:t>
            </a:r>
            <a:endParaRPr lang="pl-PL" sz="1400"/>
          </a:p>
          <a:p>
            <a:pPr marL="285750" indent="-285750">
              <a:buFont typeface="Wingdings" panose="020B0604020202020204" pitchFamily="34" charset="0"/>
              <a:buChar char="Ø"/>
            </a:pPr>
            <a:r>
              <a:rPr lang="pl-PL" sz="1400" dirty="0">
                <a:ea typeface="+mn-lt"/>
                <a:cs typeface="+mn-lt"/>
                <a:hlinkClick r:id="rId1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https://umwd.dolnyslask.pl/bezpieczenstwo/aktualnosci-bezpieczenstwo/artykul/zapraszamy-do-obejrzenia-filmu-edukacyjno-informacyjnego-dotyczacego-bezpieczenstwa-w-sieci/</a:t>
            </a:r>
            <a:r>
              <a:rPr lang="pl-PL" sz="1400" dirty="0">
                <a:ea typeface="+mn-lt"/>
                <a:cs typeface="+mn-lt"/>
              </a:rPr>
              <a:t> </a:t>
            </a:r>
            <a:endParaRPr lang="pl-PL" sz="1400"/>
          </a:p>
          <a:p>
            <a:pPr marL="285750" indent="-285750">
              <a:buFont typeface="Wingdings" panose="020B0604020202020204" pitchFamily="34" charset="0"/>
              <a:buChar char="Ø"/>
            </a:pPr>
            <a:r>
              <a:rPr lang="pl-PL" sz="1400" dirty="0">
                <a:ea typeface="+mn-lt"/>
                <a:cs typeface="+mn-lt"/>
                <a:hlinkClick r:id="rId1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http://www.zsrojewo.pl/?31-01-2016-1-5-luty-2016-tydzien-bezpiecznego-internetu,288</a:t>
            </a:r>
            <a:r>
              <a:rPr lang="pl-PL" sz="1400" dirty="0">
                <a:ea typeface="+mn-lt"/>
                <a:cs typeface="+mn-lt"/>
              </a:rPr>
              <a:t> </a:t>
            </a:r>
            <a:endParaRPr lang="pl-PL" sz="1400"/>
          </a:p>
        </p:txBody>
      </p:sp>
    </p:spTree>
    <p:extLst>
      <p:ext uri="{BB962C8B-B14F-4D97-AF65-F5344CB8AC3E}">
        <p14:creationId xmlns:p14="http://schemas.microsoft.com/office/powerpoint/2010/main" val="3449916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>
            <a:extLst>
              <a:ext uri="{FF2B5EF4-FFF2-40B4-BE49-F238E27FC236}">
                <a16:creationId xmlns:a16="http://schemas.microsoft.com/office/drawing/2014/main" id="{6D651BB0-1DFD-4941-83DD-704006F6B1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ound Diagonal Corner Rectangle 6">
            <a:extLst>
              <a:ext uri="{FF2B5EF4-FFF2-40B4-BE49-F238E27FC236}">
                <a16:creationId xmlns:a16="http://schemas.microsoft.com/office/drawing/2014/main" id="{3D66C6E3-EBD2-40B7-8FD8-D6D2250FC4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544" y="808057"/>
            <a:ext cx="10227733" cy="5234394"/>
          </a:xfrm>
          <a:prstGeom prst="round2DiagRect">
            <a:avLst>
              <a:gd name="adj1" fmla="val 6185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7" descr="Obraz zawierający tekst, wewnątrz, różny, kilka&#10;&#10;Opis wygenerowany automatycznie">
            <a:extLst>
              <a:ext uri="{FF2B5EF4-FFF2-40B4-BE49-F238E27FC236}">
                <a16:creationId xmlns:a16="http://schemas.microsoft.com/office/drawing/2014/main" id="{CEC54091-65C0-4614-B08F-22BAB61DA5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731" y="1136606"/>
            <a:ext cx="6335359" cy="457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746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7">
            <a:extLst>
              <a:ext uri="{FF2B5EF4-FFF2-40B4-BE49-F238E27FC236}">
                <a16:creationId xmlns:a16="http://schemas.microsoft.com/office/drawing/2014/main" id="{E978A47D-4F17-40FE-AB70-7AF78A9575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400" y="-14287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5BE3A7E-6A3F-401E-A025-BBB8FDB8DD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solidFill>
            <a:schemeClr val="tx1">
              <a:alpha val="60000"/>
            </a:schemeClr>
          </a:soli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41EE9036-817C-476C-BD59-B5184F9A3E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F098087A-B4E4-4300-A841-44988BD88E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F5BD5F4B-A39C-4DF9-84E4-A4D33F30E6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D7FA9858-BFA0-4D5B-AF72-B1B65EB0699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A508A5F3-AFE0-4750-A9C2-B51A514FFC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92B4AAEB-ABF4-42A7-BE52-0B442190D1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3767C370-4A42-4376-8CAE-606C4BC8F4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36205F53-9C95-4954-B97C-1625BB8A35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DC80B58E-3469-43E9-96FC-D747B69830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E17A4ED2-DDD7-4B4D-A39C-9B0121C886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A2C14A85-E7A9-4E1D-809F-20F5CFA788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F3D51E32-9399-4B7F-8D91-BF9A068B83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9969F9D2-502D-4C1D-ABA5-02B1BF2A001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4AE555C6-5623-478A-BF35-63E9929A3A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A3D3AED4-A69E-4301-9BB4-436DC5F0C9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C3B8082C-2D81-48D7-8B45-85B7C89296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id="{9AD35461-BA86-408B-8A29-244EB2F2FB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F238E495-B6C6-4857-899B-CDD5848312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E20A751E-054C-4EC2-8DA3-0EC923A658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B6E8E701-3D21-4E5C-AB6E-9A74046970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431BDA41-D09D-4984-B888-756F5F81B4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0DC943D2-20E4-4C00-82D2-D405A7C00B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4BC34A74-80A2-4DE1-8ADC-BBD1709035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C6C3CA25-431F-4E26-952D-4AA9C4C725C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776D1836-82AE-40EF-9829-C6B8D2CF02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9A8E397E-ADF9-45C1-98F4-3F5A86378B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DE07CFD9-357F-40BC-A792-CE874BFE509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85ECEC0-FF5D-4348-92C7-1EA7C61E77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454684"/>
            <a:ext cx="0" cy="3649129"/>
          </a:xfrm>
          <a:prstGeom prst="line">
            <a:avLst/>
          </a:prstGeom>
          <a:ln w="25400">
            <a:solidFill>
              <a:schemeClr val="tx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2EF1CA4-E3C7-4504-B7E7-E6C6BEAA8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713" y="1741350"/>
            <a:ext cx="5544592" cy="306829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r">
              <a:buNone/>
            </a:pPr>
            <a:r>
              <a:rPr lang="pl-PL" sz="4800"/>
              <a:t>Dziękuję za uwagę!</a:t>
            </a:r>
          </a:p>
          <a:p>
            <a:pPr marL="0" indent="0" algn="r">
              <a:buNone/>
            </a:pPr>
            <a:r>
              <a:rPr lang="pl-PL" sz="2800">
                <a:solidFill>
                  <a:schemeClr val="bg1"/>
                </a:solidFill>
              </a:rPr>
              <a:t>- Kajetan Watoła, 7b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4E035BE-9FF4-43D3-BC25-CF582D7FF8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solidFill>
            <a:schemeClr val="tx1">
              <a:alpha val="60000"/>
            </a:schemeClr>
          </a:solidFill>
        </p:grpSpPr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F98BCEB2-EC20-4E84-A994-0AC37292C8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7A2E1821-AEDF-417E-9F17-83379E9C09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CB3734E2-8292-4B47-B6AB-0E5A058DE9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A0B09C51-29AB-45C0-B707-CCFB9DF280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510C0CED-AE1B-45AE-B5E1-57521E589D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591F2327-4B45-41AA-B41C-7404B6A1E4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5A63224C-41A0-42C0-96F6-0B2BE99A13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A7C00B9F-C253-4776-9935-EC02254A4F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5062D4AA-13F3-4064-8440-FFE8562D85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Rectangle 41">
              <a:extLst>
                <a:ext uri="{FF2B5EF4-FFF2-40B4-BE49-F238E27FC236}">
                  <a16:creationId xmlns:a16="http://schemas.microsoft.com/office/drawing/2014/main" id="{3E143B27-CB82-440B-879B-D25C1891C1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2118695172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1AFEA91-1885-46AB-9E0C-87011AFAC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784103"/>
            <a:ext cx="9905999" cy="55882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pl-PL" b="1" dirty="0">
                <a:solidFill>
                  <a:schemeClr val="bg1"/>
                </a:solidFill>
              </a:rPr>
              <a:t>DZIEŃ BEZPIECZNEGO INTERNETU</a:t>
            </a:r>
            <a:r>
              <a:rPr lang="pl-PL" dirty="0"/>
              <a:t> obchodzony jest od 2004 roku z inicjatywy </a:t>
            </a:r>
            <a:r>
              <a:rPr lang="pl-PL"/>
              <a:t>Komisji Europejskiej, w Polsce od 2005 roku.</a:t>
            </a:r>
          </a:p>
          <a:p>
            <a:pPr marL="0" indent="0" algn="just">
              <a:buNone/>
            </a:pPr>
            <a:r>
              <a:rPr lang="pl-PL" dirty="0"/>
              <a:t>W naszym kraju organizatorem wydarzenia jest obecnie Polskie Centrum Pogramu </a:t>
            </a:r>
            <a:r>
              <a:rPr lang="pl-PL"/>
              <a:t>Safer Internet (PCPSI). Dzień ten</a:t>
            </a:r>
            <a:r>
              <a:rPr lang="pl-PL">
                <a:ea typeface="+mn-lt"/>
                <a:cs typeface="+mn-lt"/>
              </a:rPr>
              <a:t> ma na celu kształtowanie świadomości społecznej </a:t>
            </a:r>
            <a:r>
              <a:rPr lang="pl-PL" dirty="0">
                <a:ea typeface="+mn-lt"/>
                <a:cs typeface="+mn-lt"/>
              </a:rPr>
              <a:t>dotyczącej niebezpieczeństw, na które narażone są osoby korzystające z Internetu – </a:t>
            </a:r>
            <a:r>
              <a:rPr lang="pl-PL">
                <a:ea typeface="+mn-lt"/>
                <a:cs typeface="+mn-lt"/>
              </a:rPr>
              <a:t>zwłaszcza dzieci i młodzież.</a:t>
            </a:r>
          </a:p>
          <a:p>
            <a:pPr marL="0" indent="0" algn="just">
              <a:buNone/>
            </a:pPr>
            <a:r>
              <a:rPr lang="pl-PL" b="1">
                <a:solidFill>
                  <a:schemeClr val="bg1"/>
                </a:solidFill>
              </a:rPr>
              <a:t>PCPSI tworzą: </a:t>
            </a:r>
          </a:p>
          <a:p>
            <a:pPr marL="457200" indent="-457200" algn="just">
              <a:buAutoNum type="romanUcPeriod"/>
            </a:pPr>
            <a:r>
              <a:rPr lang="pl-PL"/>
              <a:t>NASK - </a:t>
            </a:r>
            <a:r>
              <a:rPr lang="pl-PL" dirty="0"/>
              <a:t>to Państwowy Instytut Badawczy. Misja: m. in. ochrona dzieci i młodzieży przed zagrożeniami związanymi z użytkowaniem nowych technologii</a:t>
            </a:r>
          </a:p>
          <a:p>
            <a:pPr marL="457200" indent="-457200" algn="just">
              <a:buAutoNum type="romanUcPeriod"/>
            </a:pPr>
            <a:r>
              <a:rPr lang="pl-PL"/>
              <a:t>FUNDACJA DAJEMY DZIECIOM SIŁĘ</a:t>
            </a:r>
          </a:p>
        </p:txBody>
      </p:sp>
    </p:spTree>
    <p:extLst>
      <p:ext uri="{BB962C8B-B14F-4D97-AF65-F5344CB8AC3E}">
        <p14:creationId xmlns:p14="http://schemas.microsoft.com/office/powerpoint/2010/main" val="1485880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6BFC9644-673A-459F-B3C5-9310A4E50E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ADB9295-9645-4BF2-ADFD-75800B7FAD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solidFill>
            <a:schemeClr val="bg2">
              <a:lumMod val="60000"/>
              <a:lumOff val="40000"/>
              <a:alpha val="60000"/>
            </a:schemeClr>
          </a:solidFill>
        </p:grpSpPr>
        <p:sp>
          <p:nvSpPr>
            <p:cNvPr id="81" name="Rectangle 5">
              <a:extLst>
                <a:ext uri="{FF2B5EF4-FFF2-40B4-BE49-F238E27FC236}">
                  <a16:creationId xmlns:a16="http://schemas.microsoft.com/office/drawing/2014/main" id="{95B061E9-E435-4E1B-B160-96584A1166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2" name="Freeform 6">
              <a:extLst>
                <a:ext uri="{FF2B5EF4-FFF2-40B4-BE49-F238E27FC236}">
                  <a16:creationId xmlns:a16="http://schemas.microsoft.com/office/drawing/2014/main" id="{3CD7972E-7D38-40EE-A80B-E2A848811E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7">
              <a:extLst>
                <a:ext uri="{FF2B5EF4-FFF2-40B4-BE49-F238E27FC236}">
                  <a16:creationId xmlns:a16="http://schemas.microsoft.com/office/drawing/2014/main" id="{524A3B55-746F-419F-8CFF-5F3A4BE143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8">
              <a:extLst>
                <a:ext uri="{FF2B5EF4-FFF2-40B4-BE49-F238E27FC236}">
                  <a16:creationId xmlns:a16="http://schemas.microsoft.com/office/drawing/2014/main" id="{9C63219B-AD72-4494-935E-F5C70DB549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9">
              <a:extLst>
                <a:ext uri="{FF2B5EF4-FFF2-40B4-BE49-F238E27FC236}">
                  <a16:creationId xmlns:a16="http://schemas.microsoft.com/office/drawing/2014/main" id="{15B41FD2-05E2-44E7-8760-09E65D1C60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10">
              <a:extLst>
                <a:ext uri="{FF2B5EF4-FFF2-40B4-BE49-F238E27FC236}">
                  <a16:creationId xmlns:a16="http://schemas.microsoft.com/office/drawing/2014/main" id="{FE6D63D0-3347-4EE2-8F65-F1C32168FA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11">
              <a:extLst>
                <a:ext uri="{FF2B5EF4-FFF2-40B4-BE49-F238E27FC236}">
                  <a16:creationId xmlns:a16="http://schemas.microsoft.com/office/drawing/2014/main" id="{538A46A3-DB16-45D5-B636-03EFE39FE9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12">
              <a:extLst>
                <a:ext uri="{FF2B5EF4-FFF2-40B4-BE49-F238E27FC236}">
                  <a16:creationId xmlns:a16="http://schemas.microsoft.com/office/drawing/2014/main" id="{0B8A2B0E-823F-4BE8-9359-45143BB124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13">
              <a:extLst>
                <a:ext uri="{FF2B5EF4-FFF2-40B4-BE49-F238E27FC236}">
                  <a16:creationId xmlns:a16="http://schemas.microsoft.com/office/drawing/2014/main" id="{44516B3C-A8BE-46FC-B643-3DFEB7F283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14">
              <a:extLst>
                <a:ext uri="{FF2B5EF4-FFF2-40B4-BE49-F238E27FC236}">
                  <a16:creationId xmlns:a16="http://schemas.microsoft.com/office/drawing/2014/main" id="{59FD699C-3920-4E57-BE27-165A3F036C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15">
              <a:extLst>
                <a:ext uri="{FF2B5EF4-FFF2-40B4-BE49-F238E27FC236}">
                  <a16:creationId xmlns:a16="http://schemas.microsoft.com/office/drawing/2014/main" id="{0FB0C02E-3F53-4889-8ADF-80DBC43F69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Line 16">
              <a:extLst>
                <a:ext uri="{FF2B5EF4-FFF2-40B4-BE49-F238E27FC236}">
                  <a16:creationId xmlns:a16="http://schemas.microsoft.com/office/drawing/2014/main" id="{F8A0C89C-946F-4BCD-8A27-BB73E37FE5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93" name="Freeform 17">
              <a:extLst>
                <a:ext uri="{FF2B5EF4-FFF2-40B4-BE49-F238E27FC236}">
                  <a16:creationId xmlns:a16="http://schemas.microsoft.com/office/drawing/2014/main" id="{70C83EAF-4E92-4849-A240-B257871DC0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18">
              <a:extLst>
                <a:ext uri="{FF2B5EF4-FFF2-40B4-BE49-F238E27FC236}">
                  <a16:creationId xmlns:a16="http://schemas.microsoft.com/office/drawing/2014/main" id="{320FD164-4D7A-469C-B3F4-B926BFACF5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19">
              <a:extLst>
                <a:ext uri="{FF2B5EF4-FFF2-40B4-BE49-F238E27FC236}">
                  <a16:creationId xmlns:a16="http://schemas.microsoft.com/office/drawing/2014/main" id="{F6E14D9A-4E63-48FF-95C5-9E8DDFF86C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20">
              <a:extLst>
                <a:ext uri="{FF2B5EF4-FFF2-40B4-BE49-F238E27FC236}">
                  <a16:creationId xmlns:a16="http://schemas.microsoft.com/office/drawing/2014/main" id="{F3DCD24F-3CA8-4404-B22C-E4C928995F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Rectangle 21">
              <a:extLst>
                <a:ext uri="{FF2B5EF4-FFF2-40B4-BE49-F238E27FC236}">
                  <a16:creationId xmlns:a16="http://schemas.microsoft.com/office/drawing/2014/main" id="{8AD2E827-32A3-4BE4-9CC6-8315629177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8" name="Freeform 22">
              <a:extLst>
                <a:ext uri="{FF2B5EF4-FFF2-40B4-BE49-F238E27FC236}">
                  <a16:creationId xmlns:a16="http://schemas.microsoft.com/office/drawing/2014/main" id="{47FB2CCC-1230-494F-B2D1-F05E5B8EDF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23">
              <a:extLst>
                <a:ext uri="{FF2B5EF4-FFF2-40B4-BE49-F238E27FC236}">
                  <a16:creationId xmlns:a16="http://schemas.microsoft.com/office/drawing/2014/main" id="{A5F44514-9274-47E3-9243-CA9356C166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24">
              <a:extLst>
                <a:ext uri="{FF2B5EF4-FFF2-40B4-BE49-F238E27FC236}">
                  <a16:creationId xmlns:a16="http://schemas.microsoft.com/office/drawing/2014/main" id="{D06192CD-AD86-4DCA-8B53-4ACCA46583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25">
              <a:extLst>
                <a:ext uri="{FF2B5EF4-FFF2-40B4-BE49-F238E27FC236}">
                  <a16:creationId xmlns:a16="http://schemas.microsoft.com/office/drawing/2014/main" id="{99E9203A-21E4-46D8-981A-4B28CA320A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26">
              <a:extLst>
                <a:ext uri="{FF2B5EF4-FFF2-40B4-BE49-F238E27FC236}">
                  <a16:creationId xmlns:a16="http://schemas.microsoft.com/office/drawing/2014/main" id="{32FCE9B6-FB52-4045-8DCC-E5959B9A40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27">
              <a:extLst>
                <a:ext uri="{FF2B5EF4-FFF2-40B4-BE49-F238E27FC236}">
                  <a16:creationId xmlns:a16="http://schemas.microsoft.com/office/drawing/2014/main" id="{E4A7025C-CDE8-429A-BBB9-E7380C9623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28">
              <a:extLst>
                <a:ext uri="{FF2B5EF4-FFF2-40B4-BE49-F238E27FC236}">
                  <a16:creationId xmlns:a16="http://schemas.microsoft.com/office/drawing/2014/main" id="{A4EA0256-5DF5-437A-98A7-B79F3E6BB8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29">
              <a:extLst>
                <a:ext uri="{FF2B5EF4-FFF2-40B4-BE49-F238E27FC236}">
                  <a16:creationId xmlns:a16="http://schemas.microsoft.com/office/drawing/2014/main" id="{90C9433D-9E1C-493B-BEBD-C3081FFA32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30">
              <a:extLst>
                <a:ext uri="{FF2B5EF4-FFF2-40B4-BE49-F238E27FC236}">
                  <a16:creationId xmlns:a16="http://schemas.microsoft.com/office/drawing/2014/main" id="{352B39BB-F298-4285-A709-1FBA0CB722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31">
              <a:extLst>
                <a:ext uri="{FF2B5EF4-FFF2-40B4-BE49-F238E27FC236}">
                  <a16:creationId xmlns:a16="http://schemas.microsoft.com/office/drawing/2014/main" id="{31CAF2A0-CBA0-4E86-AA87-8750EC1AFB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E0FDD6D2-708E-419F-B16D-946984EF5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015" y="1093787"/>
            <a:ext cx="3059969" cy="4697413"/>
          </a:xfrm>
        </p:spPr>
        <p:txBody>
          <a:bodyPr>
            <a:normAutofit/>
          </a:bodyPr>
          <a:lstStyle/>
          <a:p>
            <a:r>
              <a:rPr lang="pl-PL"/>
              <a:t>CIEKAWOSTKI O INTERNECIE</a:t>
            </a:r>
          </a:p>
        </p:txBody>
      </p:sp>
      <p:sp useBgFill="1">
        <p:nvSpPr>
          <p:cNvPr id="109" name="Round Diagonal Corner Rectangle 7">
            <a:extLst>
              <a:ext uri="{FF2B5EF4-FFF2-40B4-BE49-F238E27FC236}">
                <a16:creationId xmlns:a16="http://schemas.microsoft.com/office/drawing/2014/main" id="{7D1C411D-0818-4640-8657-2AF78250C8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084" y="0"/>
            <a:ext cx="7566916" cy="6848476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77F196-0C03-4023-B70F-404D650CA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9620" y="342882"/>
            <a:ext cx="6447405" cy="615302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10000"/>
              </a:lnSpc>
            </a:pPr>
            <a:r>
              <a:rPr lang="pl-PL" sz="1600"/>
              <a:t>Pierwsza strona internetowa została utworzona w 1993 roku i istnieje do dziś.</a:t>
            </a:r>
            <a:endParaRPr lang="pl-PL"/>
          </a:p>
          <a:p>
            <a:pPr algn="just">
              <a:lnSpc>
                <a:spcPct val="110000"/>
              </a:lnSpc>
            </a:pPr>
            <a:r>
              <a:rPr lang="pl-PL" sz="1600"/>
              <a:t>Szacuje się, że aż 70 % e-maili to spam.</a:t>
            </a:r>
          </a:p>
          <a:p>
            <a:pPr algn="just">
              <a:lnSpc>
                <a:spcPct val="110000"/>
              </a:lnSpc>
            </a:pPr>
            <a:r>
              <a:rPr lang="pl-PL" sz="1800" b="1">
                <a:latin typeface="Courier New"/>
                <a:cs typeface="Courier New"/>
              </a:rPr>
              <a:t>Netykieta</a:t>
            </a:r>
            <a:r>
              <a:rPr lang="pl-PL" sz="1600"/>
              <a:t> to zbiór zasad dotyczących dobrego zachowania </a:t>
            </a:r>
            <a:r>
              <a:rPr lang="pl-PL" sz="1600" dirty="0"/>
              <a:t/>
            </a:r>
            <a:br>
              <a:rPr lang="pl-PL" sz="1600" dirty="0"/>
            </a:br>
            <a:r>
              <a:rPr lang="pl-PL" sz="1600"/>
              <a:t>w Internecie.</a:t>
            </a:r>
          </a:p>
          <a:p>
            <a:pPr algn="just">
              <a:lnSpc>
                <a:spcPct val="110000"/>
              </a:lnSpc>
            </a:pPr>
            <a:r>
              <a:rPr lang="pl-PL" sz="1600"/>
              <a:t>DarkWeb to ukryta sieć, w której szerzy się nielegalna działalność: zakup fałszywych dokumentów, narkotyków itp.</a:t>
            </a:r>
          </a:p>
          <a:p>
            <a:pPr algn="just">
              <a:lnSpc>
                <a:spcPct val="110000"/>
              </a:lnSpc>
            </a:pPr>
            <a:r>
              <a:rPr lang="pl-PL" sz="1600"/>
              <a:t>Pierwszy film na YouTube został dodany w 2005 roku (nagrany w zoo).</a:t>
            </a:r>
          </a:p>
          <a:p>
            <a:pPr algn="just">
              <a:lnSpc>
                <a:spcPct val="110000"/>
              </a:lnSpc>
            </a:pPr>
            <a:r>
              <a:rPr lang="pl-PL" sz="1600"/>
              <a:t>Przestępcy do poznania poufnych danych wykorzystują złośliwe oprogramowanie nazywane: robakiem, koniem trojańskim (trojanem) lub wirusami.</a:t>
            </a:r>
          </a:p>
          <a:p>
            <a:pPr algn="just">
              <a:lnSpc>
                <a:spcPct val="110000"/>
              </a:lnSpc>
            </a:pPr>
            <a:r>
              <a:rPr lang="pl-PL" sz="1600"/>
              <a:t>Polacy poświęcają na przeglądanie internetu średnio 2 godz. i 6 min dziennie. W ciągu roku daje to ponad miesiąc.</a:t>
            </a:r>
          </a:p>
          <a:p>
            <a:pPr algn="just">
              <a:lnSpc>
                <a:spcPct val="110000"/>
              </a:lnSpc>
            </a:pPr>
            <a:r>
              <a:rPr lang="pl-PL" sz="1600"/>
              <a:t>FOMO to skrót od angielskiego </a:t>
            </a:r>
            <a:r>
              <a:rPr lang="pl-PL" sz="1800" b="1">
                <a:latin typeface="Courier New"/>
                <a:cs typeface="Courier New"/>
              </a:rPr>
              <a:t>FEAR OF MISSING OUT</a:t>
            </a:r>
            <a:r>
              <a:rPr lang="pl-PL" sz="1600" dirty="0">
                <a:latin typeface="Courier New"/>
                <a:cs typeface="Courier New"/>
              </a:rPr>
              <a:t> </a:t>
            </a:r>
            <a:br>
              <a:rPr lang="pl-PL" sz="1600" dirty="0">
                <a:latin typeface="Courier New"/>
                <a:cs typeface="Courier New"/>
              </a:rPr>
            </a:br>
            <a:r>
              <a:rPr lang="pl-PL" sz="1600">
                <a:latin typeface="TW Cen MT"/>
                <a:cs typeface="Courier New"/>
              </a:rPr>
              <a:t>i oznacza strach przed tym, co nas omija. FOMO sprawia, że panicznie boimy się bycia offline.</a:t>
            </a:r>
            <a:endParaRPr lang="pl-PL"/>
          </a:p>
          <a:p>
            <a:pPr algn="just">
              <a:lnSpc>
                <a:spcPct val="110000"/>
              </a:lnSpc>
            </a:pPr>
            <a:r>
              <a:rPr lang="pl-PL" sz="1600">
                <a:latin typeface="TW Cen MT"/>
                <a:cs typeface="Courier New"/>
              </a:rPr>
              <a:t>43% internautów między 12. a 24. rokiem życia doświadczyło hejtu.</a:t>
            </a:r>
          </a:p>
          <a:p>
            <a:pPr algn="just">
              <a:lnSpc>
                <a:spcPct val="110000"/>
              </a:lnSpc>
            </a:pPr>
            <a:r>
              <a:rPr lang="pl-PL" sz="1600">
                <a:latin typeface="TW Cen MT"/>
                <a:cs typeface="Courier New"/>
              </a:rPr>
              <a:t>Najpopularniejsze w Polsce strony internetowe to: Google, YouTube, Facebook</a:t>
            </a:r>
          </a:p>
        </p:txBody>
      </p:sp>
    </p:spTree>
    <p:extLst>
      <p:ext uri="{BB962C8B-B14F-4D97-AF65-F5344CB8AC3E}">
        <p14:creationId xmlns:p14="http://schemas.microsoft.com/office/powerpoint/2010/main" val="3969000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4" name="Rectangle 113">
            <a:extLst>
              <a:ext uri="{FF2B5EF4-FFF2-40B4-BE49-F238E27FC236}">
                <a16:creationId xmlns:a16="http://schemas.microsoft.com/office/drawing/2014/main" id="{C6270675-9512-4978-8583-36659256EE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FBDE34D-EC94-426B-92D6-1DF047B30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pl-PL" sz="4000"/>
              <a:t>JASNE STRONY INTERNETU</a:t>
            </a:r>
          </a:p>
        </p:txBody>
      </p:sp>
      <p:graphicFrame>
        <p:nvGraphicFramePr>
          <p:cNvPr id="107" name="Symbol zastępczy zawartości 2">
            <a:extLst>
              <a:ext uri="{FF2B5EF4-FFF2-40B4-BE49-F238E27FC236}">
                <a16:creationId xmlns:a16="http://schemas.microsoft.com/office/drawing/2014/main" id="{40A265FE-AA5A-4954-9790-4CDEF10A47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7052636"/>
              </p:ext>
            </p:extLst>
          </p:nvPr>
        </p:nvGraphicFramePr>
        <p:xfrm>
          <a:off x="1141413" y="2249488"/>
          <a:ext cx="9906000" cy="354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6574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1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E9B448F0-DA06-4165-AB5F-4330A20E06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2">
            <a:extLst>
              <a:ext uri="{FF2B5EF4-FFF2-40B4-BE49-F238E27FC236}">
                <a16:creationId xmlns:a16="http://schemas.microsoft.com/office/drawing/2014/main" id="{92D83638-A467-411A-9C31-FE9A111CD8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2576BCDF-119F-4EB5-83D7-ED823C93EB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solidFill>
            <a:schemeClr val="tx2">
              <a:alpha val="45000"/>
            </a:schemeClr>
          </a:solidFill>
        </p:grpSpPr>
        <p:sp>
          <p:nvSpPr>
            <p:cNvPr id="49" name="Rectangle 5">
              <a:extLst>
                <a:ext uri="{FF2B5EF4-FFF2-40B4-BE49-F238E27FC236}">
                  <a16:creationId xmlns:a16="http://schemas.microsoft.com/office/drawing/2014/main" id="{43D63E8F-FD8A-4CE3-B7C9-3E9E2B66B5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D107D890-1831-46D8-90FB-F2FC0B2884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7">
              <a:extLst>
                <a:ext uri="{FF2B5EF4-FFF2-40B4-BE49-F238E27FC236}">
                  <a16:creationId xmlns:a16="http://schemas.microsoft.com/office/drawing/2014/main" id="{02440904-A4EC-4F72-8E22-AAF4D9DB5C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8">
              <a:extLst>
                <a:ext uri="{FF2B5EF4-FFF2-40B4-BE49-F238E27FC236}">
                  <a16:creationId xmlns:a16="http://schemas.microsoft.com/office/drawing/2014/main" id="{625E9C1F-1569-416B-A85C-FA14348722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9">
              <a:extLst>
                <a:ext uri="{FF2B5EF4-FFF2-40B4-BE49-F238E27FC236}">
                  <a16:creationId xmlns:a16="http://schemas.microsoft.com/office/drawing/2014/main" id="{3A186C77-43BF-4B1B-8170-48944F3057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10">
              <a:extLst>
                <a:ext uri="{FF2B5EF4-FFF2-40B4-BE49-F238E27FC236}">
                  <a16:creationId xmlns:a16="http://schemas.microsoft.com/office/drawing/2014/main" id="{FA8D72C1-8526-44B4-9333-5E0057ECCA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11">
              <a:extLst>
                <a:ext uri="{FF2B5EF4-FFF2-40B4-BE49-F238E27FC236}">
                  <a16:creationId xmlns:a16="http://schemas.microsoft.com/office/drawing/2014/main" id="{790E4BA0-9C47-48B6-AA4A-8FC22DA954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12">
              <a:extLst>
                <a:ext uri="{FF2B5EF4-FFF2-40B4-BE49-F238E27FC236}">
                  <a16:creationId xmlns:a16="http://schemas.microsoft.com/office/drawing/2014/main" id="{FD051475-431F-4B9D-94C6-7B49A69582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13">
              <a:extLst>
                <a:ext uri="{FF2B5EF4-FFF2-40B4-BE49-F238E27FC236}">
                  <a16:creationId xmlns:a16="http://schemas.microsoft.com/office/drawing/2014/main" id="{82255D2F-85A1-4A19-8BC4-EB2715F36C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14">
              <a:extLst>
                <a:ext uri="{FF2B5EF4-FFF2-40B4-BE49-F238E27FC236}">
                  <a16:creationId xmlns:a16="http://schemas.microsoft.com/office/drawing/2014/main" id="{EBC3A004-9794-4EFA-83F0-989248797C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15">
              <a:extLst>
                <a:ext uri="{FF2B5EF4-FFF2-40B4-BE49-F238E27FC236}">
                  <a16:creationId xmlns:a16="http://schemas.microsoft.com/office/drawing/2014/main" id="{6EFD9FC3-E11A-44E3-BCAC-A07F3C601F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Line 16">
              <a:extLst>
                <a:ext uri="{FF2B5EF4-FFF2-40B4-BE49-F238E27FC236}">
                  <a16:creationId xmlns:a16="http://schemas.microsoft.com/office/drawing/2014/main" id="{AB6AB6F7-6592-4028-B349-1C0E53A29C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61" name="Freeform 17">
              <a:extLst>
                <a:ext uri="{FF2B5EF4-FFF2-40B4-BE49-F238E27FC236}">
                  <a16:creationId xmlns:a16="http://schemas.microsoft.com/office/drawing/2014/main" id="{6C2415E6-F914-4C11-B48B-4910AA6CA6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18">
              <a:extLst>
                <a:ext uri="{FF2B5EF4-FFF2-40B4-BE49-F238E27FC236}">
                  <a16:creationId xmlns:a16="http://schemas.microsoft.com/office/drawing/2014/main" id="{2412013C-072A-489E-851A-CFEF91A9A6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19">
              <a:extLst>
                <a:ext uri="{FF2B5EF4-FFF2-40B4-BE49-F238E27FC236}">
                  <a16:creationId xmlns:a16="http://schemas.microsoft.com/office/drawing/2014/main" id="{DE93DF9F-296F-4DE4-8813-D8C04DE4CF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20">
              <a:extLst>
                <a:ext uri="{FF2B5EF4-FFF2-40B4-BE49-F238E27FC236}">
                  <a16:creationId xmlns:a16="http://schemas.microsoft.com/office/drawing/2014/main" id="{F440D966-5030-460C-9916-BF9B915421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Rectangle 21">
              <a:extLst>
                <a:ext uri="{FF2B5EF4-FFF2-40B4-BE49-F238E27FC236}">
                  <a16:creationId xmlns:a16="http://schemas.microsoft.com/office/drawing/2014/main" id="{1EFE245D-BA05-4F4D-A6E8-40739F48E7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6" name="Freeform 22">
              <a:extLst>
                <a:ext uri="{FF2B5EF4-FFF2-40B4-BE49-F238E27FC236}">
                  <a16:creationId xmlns:a16="http://schemas.microsoft.com/office/drawing/2014/main" id="{ED67811C-F735-441C-98A6-2517EC099A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23">
              <a:extLst>
                <a:ext uri="{FF2B5EF4-FFF2-40B4-BE49-F238E27FC236}">
                  <a16:creationId xmlns:a16="http://schemas.microsoft.com/office/drawing/2014/main" id="{3070FC44-32F9-470F-A131-868F3F1DB7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24">
              <a:extLst>
                <a:ext uri="{FF2B5EF4-FFF2-40B4-BE49-F238E27FC236}">
                  <a16:creationId xmlns:a16="http://schemas.microsoft.com/office/drawing/2014/main" id="{95FB52C7-C779-4E3F-978C-4595FEF868F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25">
              <a:extLst>
                <a:ext uri="{FF2B5EF4-FFF2-40B4-BE49-F238E27FC236}">
                  <a16:creationId xmlns:a16="http://schemas.microsoft.com/office/drawing/2014/main" id="{D4EB1759-62AC-4B24-9DC6-E4F8737E89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26">
              <a:extLst>
                <a:ext uri="{FF2B5EF4-FFF2-40B4-BE49-F238E27FC236}">
                  <a16:creationId xmlns:a16="http://schemas.microsoft.com/office/drawing/2014/main" id="{7BF6FB39-864B-4F58-86E8-790E16FB3C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27">
              <a:extLst>
                <a:ext uri="{FF2B5EF4-FFF2-40B4-BE49-F238E27FC236}">
                  <a16:creationId xmlns:a16="http://schemas.microsoft.com/office/drawing/2014/main" id="{5FE4FA46-B51C-43DA-87FC-2644ED117A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28">
              <a:extLst>
                <a:ext uri="{FF2B5EF4-FFF2-40B4-BE49-F238E27FC236}">
                  <a16:creationId xmlns:a16="http://schemas.microsoft.com/office/drawing/2014/main" id="{25DD1322-2D3A-4E7B-B23B-B4F96E02C2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29">
              <a:extLst>
                <a:ext uri="{FF2B5EF4-FFF2-40B4-BE49-F238E27FC236}">
                  <a16:creationId xmlns:a16="http://schemas.microsoft.com/office/drawing/2014/main" id="{6E4FFBEB-52BB-494D-AD99-A0F072AB6F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30">
              <a:extLst>
                <a:ext uri="{FF2B5EF4-FFF2-40B4-BE49-F238E27FC236}">
                  <a16:creationId xmlns:a16="http://schemas.microsoft.com/office/drawing/2014/main" id="{7DE92406-3F65-4333-BAAA-A9A7B5AEE9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31">
              <a:extLst>
                <a:ext uri="{FF2B5EF4-FFF2-40B4-BE49-F238E27FC236}">
                  <a16:creationId xmlns:a16="http://schemas.microsoft.com/office/drawing/2014/main" id="{B8B0FFC4-D1BB-4BB9-A224-BB78BFD338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5DC1706C-36F0-451E-AD8D-8194AE474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4578" y="457647"/>
            <a:ext cx="5750338" cy="1095907"/>
          </a:xfrm>
        </p:spPr>
        <p:txBody>
          <a:bodyPr>
            <a:normAutofit/>
          </a:bodyPr>
          <a:lstStyle/>
          <a:p>
            <a:pPr algn="ctr"/>
            <a:r>
              <a:rPr lang="pl-PL" sz="4000" b="1"/>
              <a:t>ZAGROŻENIA W SIECI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9683531-5A42-4968-BF17-24A4588D6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4168" y="2507792"/>
            <a:ext cx="5131328" cy="3541714"/>
          </a:xfrm>
        </p:spPr>
        <p:txBody>
          <a:bodyPr anchor="t">
            <a:normAutofit fontScale="85000" lnSpcReduction="20000"/>
          </a:bodyPr>
          <a:lstStyle/>
          <a:p>
            <a:r>
              <a:rPr lang="pl-PL"/>
              <a:t>NIEBEZPIECZNE KONTAKTY</a:t>
            </a:r>
            <a:endParaRPr lang="pl-PL" dirty="0"/>
          </a:p>
          <a:p>
            <a:r>
              <a:rPr lang="pl-PL"/>
              <a:t>CYBERPRZEMOC</a:t>
            </a:r>
          </a:p>
          <a:p>
            <a:r>
              <a:rPr lang="pl-PL"/>
              <a:t>HEJT</a:t>
            </a:r>
            <a:endParaRPr lang="pl-PL" dirty="0"/>
          </a:p>
          <a:p>
            <a:r>
              <a:rPr lang="pl-PL"/>
              <a:t>SZKODLIWE TREŚCI</a:t>
            </a:r>
          </a:p>
          <a:p>
            <a:r>
              <a:rPr lang="pl-PL"/>
              <a:t>KRADZIEŻ DANYCH OSOBOWYCH</a:t>
            </a:r>
            <a:endParaRPr lang="pl-PL" dirty="0"/>
          </a:p>
          <a:p>
            <a:r>
              <a:rPr lang="pl-PL"/>
              <a:t>WYŁUDZANIE POUFNYCH INFORMACJI</a:t>
            </a:r>
            <a:endParaRPr lang="pl-PL" dirty="0"/>
          </a:p>
          <a:p>
            <a:r>
              <a:rPr lang="pl-PL">
                <a:ea typeface="+mn-lt"/>
                <a:cs typeface="+mn-lt"/>
              </a:rPr>
              <a:t>ZAGROŻENIA TECHNICZNE (WIRUSY) </a:t>
            </a:r>
          </a:p>
          <a:p>
            <a:r>
              <a:rPr lang="pl-PL"/>
              <a:t>UZALEŻNIENIE OD INTERNETU</a:t>
            </a:r>
            <a:endParaRPr lang="pl-PL" dirty="0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8DB4BB99-C854-45F9-BED1-63D15E3A24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solidFill>
            <a:schemeClr val="tx2">
              <a:alpha val="45000"/>
            </a:schemeClr>
          </a:solidFill>
        </p:grpSpPr>
        <p:sp>
          <p:nvSpPr>
            <p:cNvPr id="78" name="Freeform 32">
              <a:extLst>
                <a:ext uri="{FF2B5EF4-FFF2-40B4-BE49-F238E27FC236}">
                  <a16:creationId xmlns:a16="http://schemas.microsoft.com/office/drawing/2014/main" id="{5D1CCC4C-284C-4BF6-97D9-D974674634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33">
              <a:extLst>
                <a:ext uri="{FF2B5EF4-FFF2-40B4-BE49-F238E27FC236}">
                  <a16:creationId xmlns:a16="http://schemas.microsoft.com/office/drawing/2014/main" id="{35D82D1B-EB09-4028-9107-D60B547C7B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34">
              <a:extLst>
                <a:ext uri="{FF2B5EF4-FFF2-40B4-BE49-F238E27FC236}">
                  <a16:creationId xmlns:a16="http://schemas.microsoft.com/office/drawing/2014/main" id="{1389EE93-8059-437E-8507-7557AD68FB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35">
              <a:extLst>
                <a:ext uri="{FF2B5EF4-FFF2-40B4-BE49-F238E27FC236}">
                  <a16:creationId xmlns:a16="http://schemas.microsoft.com/office/drawing/2014/main" id="{377C05DC-75FF-4426-A34F-DBF0C7E7BE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36">
              <a:extLst>
                <a:ext uri="{FF2B5EF4-FFF2-40B4-BE49-F238E27FC236}">
                  <a16:creationId xmlns:a16="http://schemas.microsoft.com/office/drawing/2014/main" id="{03D385C8-866D-437D-91B1-2E3ECDD88E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37">
              <a:extLst>
                <a:ext uri="{FF2B5EF4-FFF2-40B4-BE49-F238E27FC236}">
                  <a16:creationId xmlns:a16="http://schemas.microsoft.com/office/drawing/2014/main" id="{3F649CBB-748F-4C79-A14F-C531C40B08B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38">
              <a:extLst>
                <a:ext uri="{FF2B5EF4-FFF2-40B4-BE49-F238E27FC236}">
                  <a16:creationId xmlns:a16="http://schemas.microsoft.com/office/drawing/2014/main" id="{7F4622C0-84AF-41F1-9128-FE73CADD36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39">
              <a:extLst>
                <a:ext uri="{FF2B5EF4-FFF2-40B4-BE49-F238E27FC236}">
                  <a16:creationId xmlns:a16="http://schemas.microsoft.com/office/drawing/2014/main" id="{CC6F29C1-A471-4CDE-8C21-E4B15C5EF4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40">
              <a:extLst>
                <a:ext uri="{FF2B5EF4-FFF2-40B4-BE49-F238E27FC236}">
                  <a16:creationId xmlns:a16="http://schemas.microsoft.com/office/drawing/2014/main" id="{67F5B7DA-86C7-4AE0-96B6-D7F5AA51E2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Rectangle 41">
              <a:extLst>
                <a:ext uri="{FF2B5EF4-FFF2-40B4-BE49-F238E27FC236}">
                  <a16:creationId xmlns:a16="http://schemas.microsoft.com/office/drawing/2014/main" id="{0FA481E3-0439-484A-AC9B-19D58B98E4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pic>
        <p:nvPicPr>
          <p:cNvPr id="4" name="Obraz 4" descr="Obraz zawierający szkicowanie&#10;&#10;Opis wygenerowany automatycznie">
            <a:extLst>
              <a:ext uri="{FF2B5EF4-FFF2-40B4-BE49-F238E27FC236}">
                <a16:creationId xmlns:a16="http://schemas.microsoft.com/office/drawing/2014/main" id="{734FABDA-0AF2-4635-B054-6CBA2357E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9491" y="2179104"/>
            <a:ext cx="4563533" cy="31866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Obraz 6" descr="Obraz zawierający tekst, klawiatura, sprzęt elektroniczny&#10;&#10;Opis wygenerowany automatycznie">
            <a:extLst>
              <a:ext uri="{FF2B5EF4-FFF2-40B4-BE49-F238E27FC236}">
                <a16:creationId xmlns:a16="http://schemas.microsoft.com/office/drawing/2014/main" id="{238D9639-8310-4BCF-AF2A-53B63EF79A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3983" y="455516"/>
            <a:ext cx="1960034" cy="1623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61844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CC0AFC-F984-494A-ABFF-062FD55C1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78" y="321467"/>
            <a:ext cx="11572065" cy="1478570"/>
          </a:xfrm>
        </p:spPr>
        <p:txBody>
          <a:bodyPr/>
          <a:lstStyle/>
          <a:p>
            <a:r>
              <a:rPr lang="pl-PL" sz="4000" b="1"/>
              <a:t>BEZPIECZNI W WIRTUALNYM ŚWIECIE</a:t>
            </a:r>
            <a:r>
              <a:rPr lang="pl-PL" sz="4000"/>
              <a:t> - </a:t>
            </a:r>
            <a:r>
              <a:rPr lang="pl-PL" sz="4000" cap="none"/>
              <a:t>wskazówki</a:t>
            </a:r>
          </a:p>
        </p:txBody>
      </p:sp>
      <p:pic>
        <p:nvPicPr>
          <p:cNvPr id="3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37AA3BFB-EE10-45A3-A5EB-76DD4842C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315" y="1912790"/>
            <a:ext cx="5778284" cy="33165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58232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0E5BBFA-8CFE-49A2-A7ED-40A59E760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345420"/>
            <a:ext cx="9905999" cy="46653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1. BĄDŹ DYSKRETNY </a:t>
            </a:r>
            <a:r>
              <a:rPr lang="pl-PL" dirty="0">
                <a:ea typeface="+mn-lt"/>
                <a:cs typeface="+mn-lt"/>
              </a:rPr>
              <a:t>- informacje, które publikujesz, stają się publiczne </a:t>
            </a:r>
            <a:br>
              <a:rPr lang="pl-PL" dirty="0">
                <a:ea typeface="+mn-lt"/>
                <a:cs typeface="+mn-lt"/>
              </a:rPr>
            </a:br>
            <a:r>
              <a:rPr lang="pl-PL" dirty="0">
                <a:ea typeface="+mn-lt"/>
                <a:cs typeface="+mn-lt"/>
              </a:rPr>
              <a:t>i widoczne dla wszystkich. Nie wstawiaj informacji lub obrazków, których nie </a:t>
            </a:r>
            <a:r>
              <a:rPr lang="pl-PL">
                <a:ea typeface="+mn-lt"/>
                <a:cs typeface="+mn-lt"/>
              </a:rPr>
              <a:t>chcesz udostępniać całemu światu. Uważaj – mogą zostać przekazane </a:t>
            </a:r>
            <a:r>
              <a:rPr lang="pl-PL" dirty="0">
                <a:ea typeface="+mn-lt"/>
                <a:cs typeface="+mn-lt"/>
              </a:rPr>
              <a:t>dalej!</a:t>
            </a:r>
            <a:br>
              <a:rPr lang="pl-PL" dirty="0">
                <a:ea typeface="+mn-lt"/>
                <a:cs typeface="+mn-lt"/>
              </a:rPr>
            </a:br>
            <a:endParaRPr lang="en-US"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2. BĄDŹ ANONIMOWY</a:t>
            </a:r>
            <a:r>
              <a:rPr lang="pl-PL" dirty="0">
                <a:ea typeface="+mn-lt"/>
                <a:cs typeface="+mn-lt"/>
              </a:rPr>
              <a:t> - nie dziel się prywatnymi lub bardzo osobistymi informacjami. Nigdy nie zamieszczaj, nie wysyłaj czegokolwiek, co może </a:t>
            </a:r>
            <a:r>
              <a:rPr lang="pl-PL">
                <a:ea typeface="+mn-lt"/>
                <a:cs typeface="+mn-lt"/>
              </a:rPr>
              <a:t>posłużyć do zlokalizowania ciebie lub innej osoby (na przykład imienia </a:t>
            </a:r>
            <a:r>
              <a:rPr lang="pl-PL" dirty="0">
                <a:ea typeface="+mn-lt"/>
                <a:cs typeface="+mn-lt"/>
              </a:rPr>
              <a:t/>
            </a:r>
            <a:br>
              <a:rPr lang="pl-PL" dirty="0">
                <a:ea typeface="+mn-lt"/>
                <a:cs typeface="+mn-lt"/>
              </a:rPr>
            </a:br>
            <a:r>
              <a:rPr lang="pl-PL" dirty="0">
                <a:ea typeface="+mn-lt"/>
                <a:cs typeface="+mn-lt"/>
              </a:rPr>
              <a:t>i nazwiska, adresu e-mail, czy też adresu domowego lub numeru telefonu).</a:t>
            </a:r>
            <a:br>
              <a:rPr lang="pl-PL" dirty="0">
                <a:ea typeface="+mn-lt"/>
                <a:cs typeface="+mn-lt"/>
              </a:rPr>
            </a:br>
            <a:endParaRPr lang="en-US"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3. ZACHOWAJ PRYWATNOŚĆ </a:t>
            </a:r>
            <a:r>
              <a:rPr lang="pl-PL">
                <a:ea typeface="+mn-lt"/>
                <a:cs typeface="+mn-lt"/>
              </a:rPr>
              <a:t>- nigdy nie udostępniaj haseł lub </a:t>
            </a:r>
            <a:r>
              <a:rPr lang="pl-PL" dirty="0">
                <a:ea typeface="+mn-lt"/>
                <a:cs typeface="+mn-lt"/>
              </a:rPr>
              <a:t>podpowiedzi do nich.</a:t>
            </a:r>
            <a:endParaRPr lang="en-US" dirty="0">
              <a:ea typeface="+mn-lt"/>
              <a:cs typeface="+mn-lt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3121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6ACA2A8-22ED-4514-B25B-CF0155982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583419"/>
            <a:ext cx="9905999" cy="598269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pl-PL" b="1" dirty="0">
                <a:solidFill>
                  <a:schemeClr val="bg1"/>
                </a:solidFill>
              </a:rPr>
              <a:t>4.</a:t>
            </a: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 BĄDŹ SZCZERY</a:t>
            </a:r>
            <a:r>
              <a:rPr lang="pl-PL" dirty="0">
                <a:ea typeface="+mn-lt"/>
                <a:cs typeface="+mn-lt"/>
              </a:rPr>
              <a:t> - możliwe, że kusi cię udawanie kogoś, kim nie jesteś. </a:t>
            </a:r>
            <a:r>
              <a:rPr lang="pl-PL">
                <a:ea typeface="+mn-lt"/>
                <a:cs typeface="+mn-lt"/>
              </a:rPr>
              <a:t>Pamiętaj, że inni ludzie również mogą myśleć w ten sam sposób. Potrafią </a:t>
            </a:r>
            <a:r>
              <a:rPr lang="pl-PL" dirty="0">
                <a:ea typeface="+mn-lt"/>
                <a:cs typeface="+mn-lt"/>
              </a:rPr>
              <a:t>podawać się za kogoś, kim w rzeczywistości nie są.</a:t>
            </a:r>
            <a:br>
              <a:rPr lang="pl-PL" dirty="0">
                <a:ea typeface="+mn-lt"/>
                <a:cs typeface="+mn-lt"/>
              </a:rPr>
            </a:br>
            <a:endParaRPr lang="pl-PL"/>
          </a:p>
          <a:p>
            <a:pPr marL="0" indent="0">
              <a:buNone/>
            </a:pPr>
            <a:r>
              <a:rPr lang="pl-PL" b="1" dirty="0">
                <a:solidFill>
                  <a:schemeClr val="bg1"/>
                </a:solidFill>
              </a:rPr>
              <a:t>5. </a:t>
            </a:r>
            <a:r>
              <a:rPr lang="pl-PL" b="1">
                <a:solidFill>
                  <a:schemeClr val="bg1"/>
                </a:solidFill>
                <a:ea typeface="+mn-lt"/>
                <a:cs typeface="+mn-lt"/>
              </a:rPr>
              <a:t>BĄDŹ UPRZEJMY</a:t>
            </a:r>
            <a:r>
              <a:rPr lang="pl-PL" dirty="0">
                <a:ea typeface="+mn-lt"/>
                <a:cs typeface="+mn-lt"/>
              </a:rPr>
              <a:t> - nie wdawaj się w zbędne dyskusje z natrętnymi osobami. Jeśli ktoś cię obraża, po prostu odejdź od komputera. Powiadom dorosłego lub administratora o danej osobie i jej zachowaniu. </a:t>
            </a:r>
            <a:br>
              <a:rPr lang="pl-PL" dirty="0">
                <a:ea typeface="+mn-lt"/>
                <a:cs typeface="+mn-lt"/>
              </a:rPr>
            </a:br>
            <a:endParaRPr lang="pl-PL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pl-PL" b="1" dirty="0">
                <a:solidFill>
                  <a:schemeClr val="bg1"/>
                </a:solidFill>
              </a:rPr>
              <a:t>6. </a:t>
            </a: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ZACHOWAJ DYSTANS</a:t>
            </a:r>
            <a:r>
              <a:rPr lang="pl-PL" dirty="0">
                <a:ea typeface="+mn-lt"/>
                <a:cs typeface="+mn-lt"/>
              </a:rPr>
              <a:t> - nie organizuj spotkań z przypadkowymi osobami poznanymi w sieci. Jeśli już musisz, spotykaj się wyłącznie </a:t>
            </a:r>
            <a:r>
              <a:rPr lang="pl-PL">
                <a:ea typeface="+mn-lt"/>
                <a:cs typeface="+mn-lt"/>
              </a:rPr>
              <a:t>w bezpiecznych </a:t>
            </a:r>
            <a:r>
              <a:rPr lang="pl-PL" dirty="0">
                <a:ea typeface="+mn-lt"/>
                <a:cs typeface="+mn-lt"/>
              </a:rPr>
              <a:t/>
            </a:r>
            <a:br>
              <a:rPr lang="pl-PL" dirty="0">
                <a:ea typeface="+mn-lt"/>
                <a:cs typeface="+mn-lt"/>
              </a:rPr>
            </a:br>
            <a:r>
              <a:rPr lang="pl-PL">
                <a:ea typeface="+mn-lt"/>
                <a:cs typeface="+mn-lt"/>
              </a:rPr>
              <a:t>i publicznych miejscach, powiadom kogoś o swoich planach i przyprowadź ze sobą znajomego. Jeśli nie jesteś pełnoletni/nia, poproś rodziców lub opiekunów </a:t>
            </a:r>
            <a:r>
              <a:rPr lang="pl-PL" dirty="0">
                <a:ea typeface="+mn-lt"/>
                <a:cs typeface="+mn-lt"/>
              </a:rPr>
              <a:t/>
            </a:r>
            <a:br>
              <a:rPr lang="pl-PL" dirty="0">
                <a:ea typeface="+mn-lt"/>
                <a:cs typeface="+mn-lt"/>
              </a:rPr>
            </a:br>
            <a:r>
              <a:rPr lang="pl-PL">
                <a:ea typeface="+mn-lt"/>
                <a:cs typeface="+mn-lt"/>
              </a:rPr>
              <a:t>o pozwolenie i weź ich ze sobą.</a:t>
            </a:r>
          </a:p>
        </p:txBody>
      </p:sp>
    </p:spTree>
    <p:extLst>
      <p:ext uri="{BB962C8B-B14F-4D97-AF65-F5344CB8AC3E}">
        <p14:creationId xmlns:p14="http://schemas.microsoft.com/office/powerpoint/2010/main" val="2159777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25E12BC-68E7-43D6-90AA-17115AEAE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957962"/>
            <a:ext cx="9905999" cy="518195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b="1" dirty="0">
                <a:solidFill>
                  <a:schemeClr val="bg1"/>
                </a:solidFill>
              </a:rPr>
              <a:t>7.</a:t>
            </a: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 ZACHOWAJ BEZPIECZEŃSTWO</a:t>
            </a:r>
            <a:r>
              <a:rPr lang="pl-PL" dirty="0">
                <a:ea typeface="+mn-lt"/>
                <a:cs typeface="+mn-lt"/>
              </a:rPr>
              <a:t> - używaj oprogramowania zabezpieczającego (np. skanerów antywirusowych). Upewnij się, że system operacyjny jest zaktualizowany i zabezpieczony na wypadek, gdyby e-mail </a:t>
            </a:r>
            <a:r>
              <a:rPr lang="pl-PL">
                <a:ea typeface="+mn-lt"/>
                <a:cs typeface="+mn-lt"/>
              </a:rPr>
              <a:t>nieumyślnie zainfekował twój komputer. Nie klikaj w nieznane linki i nie </a:t>
            </a:r>
            <a:r>
              <a:rPr lang="pl-PL" dirty="0">
                <a:ea typeface="+mn-lt"/>
                <a:cs typeface="+mn-lt"/>
              </a:rPr>
              <a:t>pobieraj podejrzanych załączników!</a:t>
            </a:r>
            <a:br>
              <a:rPr lang="pl-PL" dirty="0">
                <a:ea typeface="+mn-lt"/>
                <a:cs typeface="+mn-lt"/>
              </a:rPr>
            </a:br>
            <a:endParaRPr lang="pl-PL" dirty="0"/>
          </a:p>
          <a:p>
            <a:pPr marL="0" indent="0">
              <a:buNone/>
            </a:pPr>
            <a:r>
              <a:rPr lang="pl-PL" b="1">
                <a:solidFill>
                  <a:schemeClr val="bg1"/>
                </a:solidFill>
              </a:rPr>
              <a:t>8. </a:t>
            </a:r>
            <a:r>
              <a:rPr lang="pl-PL" b="1">
                <a:solidFill>
                  <a:schemeClr val="bg1"/>
                </a:solidFill>
                <a:ea typeface="+mn-lt"/>
                <a:cs typeface="+mn-lt"/>
              </a:rPr>
              <a:t>UWAŻAJ NA WIRUSY </a:t>
            </a:r>
            <a:r>
              <a:rPr lang="pl-PL">
                <a:ea typeface="+mn-lt"/>
                <a:cs typeface="+mn-lt"/>
              </a:rPr>
              <a:t>- nie otwieraj, nie odpowiadaj i nie przesyłaj dalej </a:t>
            </a:r>
            <a:r>
              <a:rPr lang="pl-PL" dirty="0">
                <a:ea typeface="+mn-lt"/>
                <a:cs typeface="+mn-lt"/>
              </a:rPr>
              <a:t/>
            </a:r>
            <a:br>
              <a:rPr lang="pl-PL" dirty="0">
                <a:ea typeface="+mn-lt"/>
                <a:cs typeface="+mn-lt"/>
              </a:rPr>
            </a:br>
            <a:r>
              <a:rPr lang="pl-PL">
                <a:ea typeface="+mn-lt"/>
                <a:cs typeface="+mn-lt"/>
              </a:rPr>
              <a:t>e-maili, czy też wiadomości z komunikatora, jeśli nie znasz osoby wysyłającej </a:t>
            </a:r>
            <a:r>
              <a:rPr lang="pl-PL" dirty="0">
                <a:ea typeface="+mn-lt"/>
                <a:cs typeface="+mn-lt"/>
              </a:rPr>
              <a:t/>
            </a:r>
            <a:br>
              <a:rPr lang="pl-PL" dirty="0">
                <a:ea typeface="+mn-lt"/>
                <a:cs typeface="+mn-lt"/>
              </a:rPr>
            </a:br>
            <a:r>
              <a:rPr lang="pl-PL">
                <a:ea typeface="+mn-lt"/>
                <a:cs typeface="+mn-lt"/>
              </a:rPr>
              <a:t>i nie sprawdziłeś/łaś zawartości programem antywirusowym. Może ona zawierać </a:t>
            </a:r>
            <a:r>
              <a:rPr lang="pl-PL" dirty="0">
                <a:ea typeface="+mn-lt"/>
                <a:cs typeface="+mn-lt"/>
              </a:rPr>
              <a:t>niebezpieczne oprogramowanie (takie jak spyware, czy wirusy), lub być obraźliwa.</a:t>
            </a:r>
            <a:endParaRPr lang="pl-PL" dirty="0"/>
          </a:p>
          <a:p>
            <a:pPr marL="0" indent="0">
              <a:buNone/>
            </a:pPr>
            <a:endParaRPr lang="pl-PL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53964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2</TotalTime>
  <Words>212</Words>
  <Application>Microsoft Office PowerPoint</Application>
  <PresentationFormat>Panoramiczny</PresentationFormat>
  <Paragraphs>79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2" baseType="lpstr">
      <vt:lpstr>Arial</vt:lpstr>
      <vt:lpstr>Courier New</vt:lpstr>
      <vt:lpstr>Trebuchet MS</vt:lpstr>
      <vt:lpstr>TW Cen MT</vt:lpstr>
      <vt:lpstr>TW Cen MT</vt:lpstr>
      <vt:lpstr>Wingdings</vt:lpstr>
      <vt:lpstr>Circuit</vt:lpstr>
      <vt:lpstr>DZIEŃ BEZPIECZNEGO INTERNETU (DBI)</vt:lpstr>
      <vt:lpstr>Prezentacja programu PowerPoint</vt:lpstr>
      <vt:lpstr>CIEKAWOSTKI O INTERNECIE</vt:lpstr>
      <vt:lpstr>JASNE STRONY INTERNETU</vt:lpstr>
      <vt:lpstr>ZAGROŻENIA W SIECI</vt:lpstr>
      <vt:lpstr>BEZPIECZNI W WIRTUALNYM ŚWIECIE - wskazówki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</vt:lpstr>
      <vt:lpstr>ŹRÓDŁA: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Kalina</dc:creator>
  <cp:lastModifiedBy>Nauczyciel</cp:lastModifiedBy>
  <cp:revision>971</cp:revision>
  <dcterms:created xsi:type="dcterms:W3CDTF">2021-02-07T14:51:10Z</dcterms:created>
  <dcterms:modified xsi:type="dcterms:W3CDTF">2021-02-12T09:31:06Z</dcterms:modified>
</cp:coreProperties>
</file>